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media/image51.jpg" ContentType="image/jpg"/>
  <Override PartName="/ppt/media/image53.jpg" ContentType="image/jpg"/>
  <Override PartName="/ppt/media/image54.jpg" ContentType="image/jpg"/>
  <Override PartName="/ppt/media/image55.jpg" ContentType="image/jpg"/>
  <Override PartName="/ppt/media/image57.jpg" ContentType="image/jpg"/>
  <Override PartName="/ppt/media/image59.jpg" ContentType="image/jpg"/>
  <Override PartName="/ppt/media/image63.jpg" ContentType="image/jpg"/>
  <Override PartName="/ppt/media/image64.jpg" ContentType="image/jpg"/>
  <Override PartName="/ppt/media/image65.jpg" ContentType="image/jpg"/>
  <Override PartName="/ppt/media/image66.jpg" ContentType="image/jpg"/>
  <Override PartName="/ppt/media/image67.jpg" ContentType="image/jpg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58" r:id="rId3"/>
    <p:sldId id="259" r:id="rId4"/>
    <p:sldId id="260" r:id="rId5"/>
    <p:sldId id="304" r:id="rId6"/>
    <p:sldId id="309" r:id="rId7"/>
    <p:sldId id="312" r:id="rId8"/>
    <p:sldId id="313" r:id="rId9"/>
    <p:sldId id="261" r:id="rId10"/>
    <p:sldId id="262" r:id="rId11"/>
    <p:sldId id="314" r:id="rId12"/>
    <p:sldId id="315" r:id="rId13"/>
    <p:sldId id="316" r:id="rId14"/>
    <p:sldId id="263" r:id="rId15"/>
    <p:sldId id="264" r:id="rId16"/>
    <p:sldId id="265" r:id="rId17"/>
    <p:sldId id="266" r:id="rId18"/>
    <p:sldId id="275" r:id="rId19"/>
    <p:sldId id="273" r:id="rId20"/>
    <p:sldId id="274" r:id="rId21"/>
    <p:sldId id="276" r:id="rId22"/>
    <p:sldId id="277" r:id="rId23"/>
    <p:sldId id="278" r:id="rId24"/>
    <p:sldId id="303" r:id="rId25"/>
    <p:sldId id="279" r:id="rId26"/>
    <p:sldId id="280" r:id="rId27"/>
    <p:sldId id="281" r:id="rId28"/>
    <p:sldId id="282" r:id="rId29"/>
    <p:sldId id="293" r:id="rId30"/>
    <p:sldId id="294" r:id="rId31"/>
    <p:sldId id="295" r:id="rId32"/>
    <p:sldId id="286" r:id="rId33"/>
    <p:sldId id="287" r:id="rId34"/>
    <p:sldId id="288" r:id="rId35"/>
    <p:sldId id="289" r:id="rId36"/>
    <p:sldId id="290" r:id="rId37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FDA40-33A7-48D2-AD91-0A7220D76ACD}" type="datetimeFigureOut">
              <a:rPr lang="nl-BE" smtClean="0"/>
              <a:t>28/03/2025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5DB497-4618-44F8-9057-50AF613BAFB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04124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42" name="Google Shape;1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04312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43" name="Google Shape;24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93681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3516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l-BE"/>
              <a:t>Belang van dit gesprek beandrukken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6389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4303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Eigen durf en creativiteit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Kijken naar de kinderen en hun onbevangen creativiteit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48097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90739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16" name="Google Shape;316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nl-BE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2452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99917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57397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3031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48" name="Google Shape;1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946151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27244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30:notes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nl-BE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67958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6581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15" name="Google Shape;41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944755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4918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26" name="Google Shape;42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109218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lang="nl-BE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32817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44" name="Google Shape;44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691259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41e4ba409f_1_1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g341e4ba409f_1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77568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1" name="Google Shape;501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02" name="Google Shape;502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nl-BE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3458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54" name="Google Shape;15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108749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97361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60658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24" name="Google Shape;52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5389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7127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lang="nl-BE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8747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9910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5738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8899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4895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21F5-1839-4539-8884-DF1B5B818E34}" type="datetimeFigureOut">
              <a:rPr lang="nl-BE" smtClean="0"/>
              <a:t>28/03/2025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6F64-69A2-487E-A520-C0885E3EEB1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2430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21F5-1839-4539-8884-DF1B5B818E34}" type="datetimeFigureOut">
              <a:rPr lang="nl-BE" smtClean="0"/>
              <a:t>28/03/2025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6F64-69A2-487E-A520-C0885E3EEB1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35482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21F5-1839-4539-8884-DF1B5B818E34}" type="datetimeFigureOut">
              <a:rPr lang="nl-BE" smtClean="0"/>
              <a:t>28/03/2025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6F64-69A2-487E-A520-C0885E3EEB1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2324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oranje">
  <p:cSld name="Titel oranje">
    <p:bg>
      <p:bgPr>
        <a:solidFill>
          <a:srgbClr val="ED7E3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8"/>
          <p:cNvSpPr/>
          <p:nvPr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rgbClr val="ED7E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48"/>
          <p:cNvPicPr preferRelativeResize="0"/>
          <p:nvPr/>
        </p:nvPicPr>
        <p:blipFill rotWithShape="1">
          <a:blip r:embed="rId2">
            <a:alphaModFix/>
          </a:blip>
          <a:srcRect t="26124" b="26124"/>
          <a:stretch/>
        </p:blipFill>
        <p:spPr>
          <a:xfrm>
            <a:off x="191344" y="14108"/>
            <a:ext cx="3044828" cy="1453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48" descr="Afbeelding met Menselijk gezicht, persoon, kleding, schoeisel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l="19229" t="11480" r="15649" b="39669"/>
          <a:stretch/>
        </p:blipFill>
        <p:spPr>
          <a:xfrm>
            <a:off x="6096001" y="1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8"/>
          <p:cNvSpPr txBox="1">
            <a:spLocks noGrp="1"/>
          </p:cNvSpPr>
          <p:nvPr>
            <p:ph type="ctrTitle"/>
          </p:nvPr>
        </p:nvSpPr>
        <p:spPr>
          <a:xfrm>
            <a:off x="479376" y="-1"/>
            <a:ext cx="5400600" cy="3429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8"/>
          <p:cNvSpPr txBox="1">
            <a:spLocks noGrp="1"/>
          </p:cNvSpPr>
          <p:nvPr>
            <p:ph type="subTitle" idx="1"/>
          </p:nvPr>
        </p:nvSpPr>
        <p:spPr>
          <a:xfrm>
            <a:off x="479376" y="3689453"/>
            <a:ext cx="54006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sz="2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" name="Google Shape;21;p48"/>
          <p:cNvSpPr txBox="1">
            <a:spLocks noGrp="1"/>
          </p:cNvSpPr>
          <p:nvPr>
            <p:ph type="body" idx="2"/>
          </p:nvPr>
        </p:nvSpPr>
        <p:spPr>
          <a:xfrm>
            <a:off x="479376" y="6093296"/>
            <a:ext cx="5400600" cy="529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2" name="Google Shape;22;p48"/>
          <p:cNvPicPr preferRelativeResize="0"/>
          <p:nvPr/>
        </p:nvPicPr>
        <p:blipFill rotWithShape="1">
          <a:blip r:embed="rId4">
            <a:alphaModFix/>
          </a:blip>
          <a:srcRect t="9937" b="9937"/>
          <a:stretch/>
        </p:blipFill>
        <p:spPr>
          <a:xfrm rot="10800000">
            <a:off x="1789989" y="3068960"/>
            <a:ext cx="7992888" cy="64043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903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groen">
  <p:cSld name="Titel groen">
    <p:bg>
      <p:bgPr>
        <a:solidFill>
          <a:srgbClr val="B8D046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9"/>
          <p:cNvSpPr/>
          <p:nvPr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rgbClr val="B8D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Google Shape;25;p49"/>
          <p:cNvPicPr preferRelativeResize="0"/>
          <p:nvPr/>
        </p:nvPicPr>
        <p:blipFill rotWithShape="1">
          <a:blip r:embed="rId2">
            <a:alphaModFix/>
          </a:blip>
          <a:srcRect t="26124" b="26124"/>
          <a:stretch/>
        </p:blipFill>
        <p:spPr>
          <a:xfrm>
            <a:off x="191344" y="14108"/>
            <a:ext cx="3044828" cy="1453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49"/>
          <p:cNvPicPr preferRelativeResize="0"/>
          <p:nvPr/>
        </p:nvPicPr>
        <p:blipFill rotWithShape="1">
          <a:blip r:embed="rId3">
            <a:alphaModFix/>
          </a:blip>
          <a:srcRect l="10092" t="8378" r="36511" b="1534"/>
          <a:stretch/>
        </p:blipFill>
        <p:spPr>
          <a:xfrm>
            <a:off x="6096001" y="1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9"/>
          <p:cNvSpPr txBox="1">
            <a:spLocks noGrp="1"/>
          </p:cNvSpPr>
          <p:nvPr>
            <p:ph type="ctrTitle"/>
          </p:nvPr>
        </p:nvSpPr>
        <p:spPr>
          <a:xfrm>
            <a:off x="479376" y="-1"/>
            <a:ext cx="5400600" cy="3429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9"/>
          <p:cNvSpPr txBox="1">
            <a:spLocks noGrp="1"/>
          </p:cNvSpPr>
          <p:nvPr>
            <p:ph type="subTitle" idx="1"/>
          </p:nvPr>
        </p:nvSpPr>
        <p:spPr>
          <a:xfrm>
            <a:off x="479376" y="3689453"/>
            <a:ext cx="54006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49"/>
          <p:cNvSpPr txBox="1">
            <a:spLocks noGrp="1"/>
          </p:cNvSpPr>
          <p:nvPr>
            <p:ph type="body" idx="2"/>
          </p:nvPr>
        </p:nvSpPr>
        <p:spPr>
          <a:xfrm>
            <a:off x="479376" y="6093296"/>
            <a:ext cx="5400600" cy="529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0" name="Google Shape;30;p49"/>
          <p:cNvPicPr preferRelativeResize="0"/>
          <p:nvPr/>
        </p:nvPicPr>
        <p:blipFill rotWithShape="1">
          <a:blip r:embed="rId4">
            <a:alphaModFix/>
          </a:blip>
          <a:srcRect t="9937" b="9937"/>
          <a:stretch/>
        </p:blipFill>
        <p:spPr>
          <a:xfrm rot="10800000">
            <a:off x="1789989" y="3068960"/>
            <a:ext cx="7992888" cy="64043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763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slide - oranje">
  <p:cSld name="Inhoud slide - oranje">
    <p:bg>
      <p:bgPr>
        <a:solidFill>
          <a:srgbClr val="ED7E32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0"/>
          <p:cNvSpPr/>
          <p:nvPr/>
        </p:nvSpPr>
        <p:spPr>
          <a:xfrm>
            <a:off x="3886046" y="0"/>
            <a:ext cx="8305953" cy="685799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50"/>
          <p:cNvSpPr txBox="1">
            <a:spLocks noGrp="1"/>
          </p:cNvSpPr>
          <p:nvPr>
            <p:ph type="title"/>
          </p:nvPr>
        </p:nvSpPr>
        <p:spPr>
          <a:xfrm>
            <a:off x="-1" y="1440160"/>
            <a:ext cx="3886045" cy="6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0"/>
          <p:cNvSpPr txBox="1">
            <a:spLocks noGrp="1"/>
          </p:cNvSpPr>
          <p:nvPr>
            <p:ph type="dt" idx="10"/>
          </p:nvPr>
        </p:nvSpPr>
        <p:spPr>
          <a:xfrm>
            <a:off x="5052223" y="6356351"/>
            <a:ext cx="4986441" cy="361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0"/>
          <p:cNvSpPr txBox="1">
            <a:spLocks noGrp="1"/>
          </p:cNvSpPr>
          <p:nvPr>
            <p:ph type="ftr" idx="11"/>
          </p:nvPr>
        </p:nvSpPr>
        <p:spPr>
          <a:xfrm>
            <a:off x="983432" y="6352967"/>
            <a:ext cx="3968744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0"/>
          <p:cNvSpPr txBox="1">
            <a:spLocks noGrp="1"/>
          </p:cNvSpPr>
          <p:nvPr>
            <p:ph type="sldNum" idx="12"/>
          </p:nvPr>
        </p:nvSpPr>
        <p:spPr>
          <a:xfrm>
            <a:off x="10137340" y="6356350"/>
            <a:ext cx="12164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  <p:sp>
        <p:nvSpPr>
          <p:cNvPr id="37" name="Google Shape;37;p50"/>
          <p:cNvSpPr txBox="1">
            <a:spLocks noGrp="1"/>
          </p:cNvSpPr>
          <p:nvPr>
            <p:ph type="body" idx="1"/>
          </p:nvPr>
        </p:nvSpPr>
        <p:spPr>
          <a:xfrm>
            <a:off x="4952176" y="1627882"/>
            <a:ext cx="6401622" cy="446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269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inhoud">
  <p:cSld name="Titel en inhoud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3"/>
          <p:cNvSpPr txBox="1">
            <a:spLocks noGrp="1"/>
          </p:cNvSpPr>
          <p:nvPr>
            <p:ph type="title"/>
          </p:nvPr>
        </p:nvSpPr>
        <p:spPr>
          <a:xfrm>
            <a:off x="263352" y="190831"/>
            <a:ext cx="11665296" cy="723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3"/>
          <p:cNvSpPr txBox="1">
            <a:spLocks noGrp="1"/>
          </p:cNvSpPr>
          <p:nvPr>
            <p:ph type="body" idx="1"/>
          </p:nvPr>
        </p:nvSpPr>
        <p:spPr>
          <a:xfrm>
            <a:off x="263352" y="1184744"/>
            <a:ext cx="11665296" cy="4961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sz="2800"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53"/>
          <p:cNvSpPr txBox="1">
            <a:spLocks noGrp="1"/>
          </p:cNvSpPr>
          <p:nvPr>
            <p:ph type="dt" idx="10"/>
          </p:nvPr>
        </p:nvSpPr>
        <p:spPr>
          <a:xfrm>
            <a:off x="5052223" y="6356350"/>
            <a:ext cx="49864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Calibri"/>
              <a:buNone/>
              <a:defRPr sz="1200" b="0" i="0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3"/>
          <p:cNvSpPr txBox="1">
            <a:spLocks noGrp="1"/>
          </p:cNvSpPr>
          <p:nvPr>
            <p:ph type="ftr" idx="11"/>
          </p:nvPr>
        </p:nvSpPr>
        <p:spPr>
          <a:xfrm>
            <a:off x="983432" y="6352968"/>
            <a:ext cx="39687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Calibri"/>
              <a:buNone/>
              <a:defRPr sz="1200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3"/>
          <p:cNvSpPr txBox="1">
            <a:spLocks noGrp="1"/>
          </p:cNvSpPr>
          <p:nvPr>
            <p:ph type="sldNum" idx="12"/>
          </p:nvPr>
        </p:nvSpPr>
        <p:spPr>
          <a:xfrm>
            <a:off x="10137340" y="6356350"/>
            <a:ext cx="12164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  <p:pic>
        <p:nvPicPr>
          <p:cNvPr id="56" name="Google Shape;56;p53"/>
          <p:cNvPicPr preferRelativeResize="0"/>
          <p:nvPr/>
        </p:nvPicPr>
        <p:blipFill rotWithShape="1">
          <a:blip r:embed="rId2">
            <a:alphaModFix/>
          </a:blip>
          <a:srcRect l="23954" t="43990" r="1915" b="43989"/>
          <a:stretch/>
        </p:blipFill>
        <p:spPr>
          <a:xfrm>
            <a:off x="263352" y="6453336"/>
            <a:ext cx="660773" cy="1071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217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 - oranje">
  <p:cSld name="Contact - oranje">
    <p:bg>
      <p:bgPr>
        <a:solidFill>
          <a:srgbClr val="F9B09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55" descr="Afbeelding met Menselijk gezicht, persoon, kleding, schoeisel&#10;&#10;Automatisch gegenereerde beschrijving"/>
          <p:cNvPicPr preferRelativeResize="0"/>
          <p:nvPr/>
        </p:nvPicPr>
        <p:blipFill rotWithShape="1">
          <a:blip r:embed="rId2">
            <a:alphaModFix/>
          </a:blip>
          <a:srcRect l="19229" t="11480" r="15649" b="39669"/>
          <a:stretch/>
        </p:blipFill>
        <p:spPr>
          <a:xfrm>
            <a:off x="0" y="1"/>
            <a:ext cx="6096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854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nhoud van twee" type="tx">
  <p:cSld name="1_Inhoud van twe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6"/>
          <p:cNvSpPr txBox="1">
            <a:spLocks noGrp="1"/>
          </p:cNvSpPr>
          <p:nvPr>
            <p:ph type="body" idx="1"/>
          </p:nvPr>
        </p:nvSpPr>
        <p:spPr>
          <a:xfrm>
            <a:off x="812800" y="1600203"/>
            <a:ext cx="7213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3pPr>
            <a:lvl4pPr marL="1828800" lvl="3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4pPr>
            <a:lvl5pPr marL="2286000" lvl="4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4752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slide - blauw">
  <p:cSld name="Inhoud slide - blauw">
    <p:bg>
      <p:bgPr>
        <a:solidFill>
          <a:srgbClr val="10A0C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7"/>
          <p:cNvSpPr/>
          <p:nvPr/>
        </p:nvSpPr>
        <p:spPr>
          <a:xfrm>
            <a:off x="3886046" y="0"/>
            <a:ext cx="8305953" cy="685799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57"/>
          <p:cNvSpPr txBox="1">
            <a:spLocks noGrp="1"/>
          </p:cNvSpPr>
          <p:nvPr>
            <p:ph type="title"/>
          </p:nvPr>
        </p:nvSpPr>
        <p:spPr>
          <a:xfrm>
            <a:off x="-1" y="1440160"/>
            <a:ext cx="3886045" cy="6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7"/>
          <p:cNvSpPr txBox="1">
            <a:spLocks noGrp="1"/>
          </p:cNvSpPr>
          <p:nvPr>
            <p:ph type="dt" idx="10"/>
          </p:nvPr>
        </p:nvSpPr>
        <p:spPr>
          <a:xfrm>
            <a:off x="5052223" y="6356351"/>
            <a:ext cx="4986441" cy="361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7"/>
          <p:cNvSpPr txBox="1">
            <a:spLocks noGrp="1"/>
          </p:cNvSpPr>
          <p:nvPr>
            <p:ph type="ftr" idx="11"/>
          </p:nvPr>
        </p:nvSpPr>
        <p:spPr>
          <a:xfrm>
            <a:off x="983432" y="6352967"/>
            <a:ext cx="3968744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7"/>
          <p:cNvSpPr txBox="1">
            <a:spLocks noGrp="1"/>
          </p:cNvSpPr>
          <p:nvPr>
            <p:ph type="sldNum" idx="12"/>
          </p:nvPr>
        </p:nvSpPr>
        <p:spPr>
          <a:xfrm>
            <a:off x="10137340" y="6356350"/>
            <a:ext cx="12164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  <p:sp>
        <p:nvSpPr>
          <p:cNvPr id="73" name="Google Shape;73;p57"/>
          <p:cNvSpPr txBox="1">
            <a:spLocks noGrp="1"/>
          </p:cNvSpPr>
          <p:nvPr>
            <p:ph type="body" idx="1"/>
          </p:nvPr>
        </p:nvSpPr>
        <p:spPr>
          <a:xfrm>
            <a:off x="4952176" y="1627882"/>
            <a:ext cx="6401622" cy="446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53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fiek">
  <p:cSld name="Grafie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8"/>
          <p:cNvSpPr>
            <a:spLocks noGrp="1"/>
          </p:cNvSpPr>
          <p:nvPr>
            <p:ph type="chart" idx="2"/>
          </p:nvPr>
        </p:nvSpPr>
        <p:spPr>
          <a:xfrm>
            <a:off x="286247" y="1120140"/>
            <a:ext cx="11736124" cy="488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58"/>
          <p:cNvSpPr txBox="1">
            <a:spLocks noGrp="1"/>
          </p:cNvSpPr>
          <p:nvPr>
            <p:ph type="title"/>
          </p:nvPr>
        </p:nvSpPr>
        <p:spPr>
          <a:xfrm>
            <a:off x="263352" y="190831"/>
            <a:ext cx="11665296" cy="723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8"/>
          <p:cNvSpPr txBox="1">
            <a:spLocks noGrp="1"/>
          </p:cNvSpPr>
          <p:nvPr>
            <p:ph type="dt" idx="10"/>
          </p:nvPr>
        </p:nvSpPr>
        <p:spPr>
          <a:xfrm>
            <a:off x="5052223" y="6356350"/>
            <a:ext cx="49864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Calibri"/>
              <a:buNone/>
              <a:defRPr sz="1200" b="0" i="0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8"/>
          <p:cNvSpPr txBox="1">
            <a:spLocks noGrp="1"/>
          </p:cNvSpPr>
          <p:nvPr>
            <p:ph type="ftr" idx="11"/>
          </p:nvPr>
        </p:nvSpPr>
        <p:spPr>
          <a:xfrm>
            <a:off x="983432" y="6352968"/>
            <a:ext cx="39687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Calibri"/>
              <a:buNone/>
              <a:defRPr sz="1200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8"/>
          <p:cNvSpPr txBox="1">
            <a:spLocks noGrp="1"/>
          </p:cNvSpPr>
          <p:nvPr>
            <p:ph type="sldNum" idx="12"/>
          </p:nvPr>
        </p:nvSpPr>
        <p:spPr>
          <a:xfrm>
            <a:off x="10137340" y="6356350"/>
            <a:ext cx="12164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800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21F5-1839-4539-8884-DF1B5B818E34}" type="datetimeFigureOut">
              <a:rPr lang="nl-BE" smtClean="0"/>
              <a:t>28/03/2025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6F64-69A2-487E-A520-C0885E3EEB1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33118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748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21F5-1839-4539-8884-DF1B5B818E34}" type="datetimeFigureOut">
              <a:rPr lang="nl-BE" smtClean="0"/>
              <a:t>28/03/2025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6F64-69A2-487E-A520-C0885E3EEB1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5861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21F5-1839-4539-8884-DF1B5B818E34}" type="datetimeFigureOut">
              <a:rPr lang="nl-BE" smtClean="0"/>
              <a:t>28/03/2025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6F64-69A2-487E-A520-C0885E3EEB1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93353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21F5-1839-4539-8884-DF1B5B818E34}" type="datetimeFigureOut">
              <a:rPr lang="nl-BE" smtClean="0"/>
              <a:t>28/03/2025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6F64-69A2-487E-A520-C0885E3EEB1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17423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21F5-1839-4539-8884-DF1B5B818E34}" type="datetimeFigureOut">
              <a:rPr lang="nl-BE" smtClean="0"/>
              <a:t>28/03/2025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6F64-69A2-487E-A520-C0885E3EEB1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84566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21F5-1839-4539-8884-DF1B5B818E34}" type="datetimeFigureOut">
              <a:rPr lang="nl-BE" smtClean="0"/>
              <a:t>28/03/2025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6F64-69A2-487E-A520-C0885E3EEB1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36720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21F5-1839-4539-8884-DF1B5B818E34}" type="datetimeFigureOut">
              <a:rPr lang="nl-BE" smtClean="0"/>
              <a:t>28/03/2025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6F64-69A2-487E-A520-C0885E3EEB1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0389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21F5-1839-4539-8884-DF1B5B818E34}" type="datetimeFigureOut">
              <a:rPr lang="nl-BE" smtClean="0"/>
              <a:t>28/03/2025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6F64-69A2-487E-A520-C0885E3EEB1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60914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221F5-1839-4539-8884-DF1B5B818E34}" type="datetimeFigureOut">
              <a:rPr lang="nl-BE" smtClean="0"/>
              <a:t>28/03/2025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F6F64-69A2-487E-A520-C0885E3EEB1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8706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enius.com/34173026/Zwangere-guy-loin-dici/Tout-seul-on-va-toujours-plus-vite-mais-ensemble-on-va-beaucoup-plus-loin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13" Type="http://schemas.openxmlformats.org/officeDocument/2006/relationships/image" Target="../media/image60.png"/><Relationship Id="rId3" Type="http://schemas.openxmlformats.org/officeDocument/2006/relationships/image" Target="../media/image51.jpg"/><Relationship Id="rId7" Type="http://schemas.openxmlformats.org/officeDocument/2006/relationships/image" Target="../media/image54.jpg"/><Relationship Id="rId12" Type="http://schemas.openxmlformats.org/officeDocument/2006/relationships/image" Target="../media/image59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jpg"/><Relationship Id="rId11" Type="http://schemas.openxmlformats.org/officeDocument/2006/relationships/image" Target="../media/image58.png"/><Relationship Id="rId5" Type="http://schemas.openxmlformats.org/officeDocument/2006/relationships/image" Target="../media/image47.png"/><Relationship Id="rId10" Type="http://schemas.openxmlformats.org/officeDocument/2006/relationships/image" Target="../media/image57.jpg"/><Relationship Id="rId4" Type="http://schemas.openxmlformats.org/officeDocument/2006/relationships/image" Target="../media/image52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51.jpg"/><Relationship Id="rId7" Type="http://schemas.openxmlformats.org/officeDocument/2006/relationships/image" Target="../media/image65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png"/><Relationship Id="rId9" Type="http://schemas.openxmlformats.org/officeDocument/2006/relationships/image" Target="../media/image67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vHnaz3WV01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"/>
          <p:cNvSpPr txBox="1">
            <a:spLocks noGrp="1"/>
          </p:cNvSpPr>
          <p:nvPr>
            <p:ph type="ctrTitle"/>
          </p:nvPr>
        </p:nvSpPr>
        <p:spPr>
          <a:xfrm>
            <a:off x="229994" y="628072"/>
            <a:ext cx="5511116" cy="3429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nl-BE"/>
              <a:t>Villa Clementina &amp; </a:t>
            </a:r>
            <a:br>
              <a:rPr lang="nl-BE"/>
            </a:br>
            <a:r>
              <a:rPr lang="nl-BE"/>
              <a:t>de brug naar onderwijs</a:t>
            </a:r>
            <a:endParaRPr/>
          </a:p>
        </p:txBody>
      </p:sp>
      <p:sp>
        <p:nvSpPr>
          <p:cNvPr id="145" name="Google Shape;145;p1"/>
          <p:cNvSpPr txBox="1">
            <a:spLocks noGrp="1"/>
          </p:cNvSpPr>
          <p:nvPr>
            <p:ph type="subTitle" idx="1"/>
          </p:nvPr>
        </p:nvSpPr>
        <p:spPr>
          <a:xfrm>
            <a:off x="664103" y="4382180"/>
            <a:ext cx="402797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2286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2165"/>
              <a:buNone/>
            </a:pPr>
            <a:r>
              <a:rPr lang="nl-BE" sz="2800"/>
              <a:t>Een maatschappelijke uitdaging</a:t>
            </a:r>
            <a:endParaRPr/>
          </a:p>
          <a:p>
            <a:pPr marL="2286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2165"/>
              <a:buNone/>
            </a:pPr>
            <a:r>
              <a:rPr lang="nl-BE" sz="2800" i="1"/>
              <a:t> of </a:t>
            </a:r>
            <a:endParaRPr/>
          </a:p>
          <a:p>
            <a:pPr marL="2286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2165"/>
              <a:buNone/>
            </a:pPr>
            <a:r>
              <a:rPr lang="nl-BE" sz="2800"/>
              <a:t>antwoord op een systeemfout?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9032"/>
              <a:buFont typeface="Calibri"/>
              <a:buNone/>
            </a:pPr>
            <a:endParaRPr/>
          </a:p>
        </p:txBody>
      </p:sp>
      <p:sp>
        <p:nvSpPr>
          <p:cNvPr id="2" name="Tekstvak 1"/>
          <p:cNvSpPr txBox="1"/>
          <p:nvPr/>
        </p:nvSpPr>
        <p:spPr>
          <a:xfrm>
            <a:off x="113211" y="6083437"/>
            <a:ext cx="4885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solidFill>
                  <a:schemeClr val="bg1"/>
                </a:solidFill>
              </a:rPr>
              <a:t>Mieke De Strooper</a:t>
            </a:r>
          </a:p>
          <a:p>
            <a:r>
              <a:rPr lang="nl-BE" dirty="0" smtClean="0">
                <a:solidFill>
                  <a:schemeClr val="bg1"/>
                </a:solidFill>
              </a:rPr>
              <a:t>Mieke.destrooper@villaclementina.be</a:t>
            </a:r>
            <a:endParaRPr lang="nl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59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"/>
          <p:cNvSpPr/>
          <p:nvPr/>
        </p:nvSpPr>
        <p:spPr>
          <a:xfrm>
            <a:off x="3380191" y="697244"/>
            <a:ext cx="5431620" cy="54635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350" tIns="45650" rIns="91350" bIns="45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9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6" name="Google Shape;246;p11"/>
          <p:cNvGrpSpPr/>
          <p:nvPr/>
        </p:nvGrpSpPr>
        <p:grpSpPr>
          <a:xfrm>
            <a:off x="3380189" y="697246"/>
            <a:ext cx="5431620" cy="4839448"/>
            <a:chOff x="0" y="0"/>
            <a:chExt cx="5435051" cy="4842505"/>
          </a:xfrm>
        </p:grpSpPr>
        <p:sp>
          <p:nvSpPr>
            <p:cNvPr id="247" name="Google Shape;247;p11"/>
            <p:cNvSpPr/>
            <p:nvPr/>
          </p:nvSpPr>
          <p:spPr>
            <a:xfrm>
              <a:off x="679331" y="2421253"/>
              <a:ext cx="4076400" cy="1210500"/>
            </a:xfrm>
            <a:prstGeom prst="trapezoid">
              <a:avLst>
                <a:gd name="adj" fmla="val 56118"/>
              </a:avLst>
            </a:prstGeom>
            <a:solidFill>
              <a:schemeClr val="accent2">
                <a:alpha val="62745"/>
              </a:schemeClr>
            </a:solidFill>
            <a:ln>
              <a:noFill/>
            </a:ln>
          </p:spPr>
          <p:txBody>
            <a:bodyPr spcFirstLastPara="1" wrap="square" lIns="91350" tIns="91350" rIns="91350" bIns="913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2038144" y="0"/>
              <a:ext cx="1358762" cy="1210626"/>
            </a:xfrm>
            <a:prstGeom prst="trapezoid">
              <a:avLst>
                <a:gd name="adj" fmla="val 56118"/>
              </a:avLst>
            </a:prstGeom>
            <a:solidFill>
              <a:schemeClr val="accent2">
                <a:alpha val="89411"/>
              </a:schemeClr>
            </a:solidFill>
            <a:ln>
              <a:noFill/>
            </a:ln>
          </p:spPr>
          <p:txBody>
            <a:bodyPr spcFirstLastPara="1" wrap="square" lIns="91350" tIns="91350" rIns="91350" bIns="913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11"/>
            <p:cNvSpPr txBox="1"/>
            <p:nvPr/>
          </p:nvSpPr>
          <p:spPr>
            <a:xfrm>
              <a:off x="2038144" y="0"/>
              <a:ext cx="1358762" cy="12106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00" tIns="15200" rIns="15200" bIns="1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9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None/>
              </a:pPr>
              <a:r>
                <a:rPr lang="nl-BE" sz="1199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MFC</a:t>
              </a:r>
              <a:r>
                <a:rPr lang="nl-BE" sz="1199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br>
                <a:rPr lang="nl-BE" sz="1199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BE" sz="1199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samenwerking</a:t>
              </a:r>
              <a:endParaRPr sz="1199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1358762" y="1210626"/>
              <a:ext cx="2717525" cy="1210626"/>
            </a:xfrm>
            <a:prstGeom prst="trapezoid">
              <a:avLst>
                <a:gd name="adj" fmla="val 56118"/>
              </a:avLst>
            </a:prstGeom>
            <a:solidFill>
              <a:schemeClr val="accent2">
                <a:alpha val="76470"/>
              </a:schemeClr>
            </a:solidFill>
            <a:ln>
              <a:noFill/>
            </a:ln>
          </p:spPr>
          <p:txBody>
            <a:bodyPr spcFirstLastPara="1" wrap="square" lIns="91350" tIns="91350" rIns="91350" bIns="913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11"/>
            <p:cNvSpPr txBox="1"/>
            <p:nvPr/>
          </p:nvSpPr>
          <p:spPr>
            <a:xfrm>
              <a:off x="1834317" y="2421253"/>
              <a:ext cx="1766400" cy="121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00" tIns="15200" rIns="15200" bIns="1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BE" sz="1199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Interne bijscholing, </a:t>
              </a:r>
              <a:br>
                <a:rPr lang="nl-BE" sz="1199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BE" sz="1199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Outreach door RTH, </a:t>
              </a:r>
              <a:br>
                <a:rPr lang="nl-BE" sz="1199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BE" sz="1199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volgen van externe bijscholing </a:t>
              </a:r>
              <a:endParaRPr sz="1799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11"/>
            <p:cNvSpPr txBox="1"/>
            <p:nvPr/>
          </p:nvSpPr>
          <p:spPr>
            <a:xfrm>
              <a:off x="1384993" y="1210628"/>
              <a:ext cx="2649600" cy="121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00" tIns="15200" rIns="15200" bIns="1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BE" sz="1199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Samenwerking RTH, </a:t>
              </a:r>
              <a:endParaRPr sz="1199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BE" sz="1199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GIO,therapeuten,</a:t>
              </a:r>
              <a:endParaRPr sz="1199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BE" sz="1199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verpleegkundigen, onderwijs</a:t>
              </a:r>
              <a:endParaRPr sz="1199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0" y="3631879"/>
              <a:ext cx="5435051" cy="1210626"/>
            </a:xfrm>
            <a:prstGeom prst="trapezoid">
              <a:avLst>
                <a:gd name="adj" fmla="val 56118"/>
              </a:avLst>
            </a:prstGeom>
            <a:solidFill>
              <a:schemeClr val="accent2">
                <a:alpha val="49411"/>
              </a:schemeClr>
            </a:solidFill>
            <a:ln>
              <a:noFill/>
            </a:ln>
          </p:spPr>
          <p:txBody>
            <a:bodyPr spcFirstLastPara="1" wrap="square" lIns="91350" tIns="91350" rIns="91350" bIns="913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1"/>
            <p:cNvSpPr txBox="1"/>
            <p:nvPr/>
          </p:nvSpPr>
          <p:spPr>
            <a:xfrm>
              <a:off x="951133" y="3631879"/>
              <a:ext cx="3532783" cy="12106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00" tIns="15200" rIns="15200" bIns="1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BE" sz="1199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br>
                <a:rPr lang="nl-BE" sz="1199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BE" sz="1199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Brede basiszorg</a:t>
              </a:r>
              <a:endParaRPr sz="1799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5" name="Google Shape;255;p11"/>
          <p:cNvSpPr txBox="1"/>
          <p:nvPr/>
        </p:nvSpPr>
        <p:spPr>
          <a:xfrm>
            <a:off x="3276732" y="2332995"/>
            <a:ext cx="1319441" cy="4053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350" tIns="45650" rIns="91350" bIns="45650" anchor="t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999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Zorgvisie</a:t>
            </a:r>
            <a:endParaRPr sz="199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11"/>
          <p:cNvSpPr txBox="1"/>
          <p:nvPr/>
        </p:nvSpPr>
        <p:spPr>
          <a:xfrm>
            <a:off x="7580373" y="2332995"/>
            <a:ext cx="1319441" cy="4053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350" tIns="45650" rIns="91350" bIns="45650" anchor="t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999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Zorgvisie</a:t>
            </a:r>
            <a:endParaRPr sz="199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11"/>
          <p:cNvSpPr txBox="1"/>
          <p:nvPr/>
        </p:nvSpPr>
        <p:spPr>
          <a:xfrm>
            <a:off x="5436278" y="5755381"/>
            <a:ext cx="1319441" cy="4053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350" tIns="45650" rIns="91350" bIns="45650" anchor="t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999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Zorgvisie</a:t>
            </a:r>
            <a:endParaRPr sz="199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" name="Google Shape;25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730" y="4866329"/>
            <a:ext cx="2183481" cy="21834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252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42544" y="0"/>
            <a:ext cx="83209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2"/>
          <p:cNvSpPr txBox="1"/>
          <p:nvPr/>
        </p:nvSpPr>
        <p:spPr>
          <a:xfrm>
            <a:off x="618800" y="475488"/>
            <a:ext cx="2523744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Bronfenbrenner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&amp;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ecologische visie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5" name="Google Shape;26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7039" y="1951862"/>
            <a:ext cx="1972126" cy="2775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1485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3"/>
          <p:cNvSpPr txBox="1">
            <a:spLocks noGrp="1"/>
          </p:cNvSpPr>
          <p:nvPr>
            <p:ph type="ctrTitle"/>
          </p:nvPr>
        </p:nvSpPr>
        <p:spPr>
          <a:xfrm>
            <a:off x="618811" y="69130"/>
            <a:ext cx="11360800" cy="139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Calibri"/>
              <a:buNone/>
            </a:pPr>
            <a:r>
              <a:rPr lang="nl-BE">
                <a:solidFill>
                  <a:schemeClr val="accent2"/>
                </a:solidFill>
              </a:rPr>
              <a:t>Malaguzzi &amp; Reggio Emilia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271" name="Google Shape;27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691" y="1618774"/>
            <a:ext cx="3343564" cy="4645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54671" y="1618774"/>
            <a:ext cx="2921983" cy="4645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56236" y="1618774"/>
            <a:ext cx="3258553" cy="4645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9166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4" descr="Kan een afbeelding zijn van 2 mens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10038" y="3414020"/>
            <a:ext cx="2179156" cy="2905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3059" y="3825313"/>
            <a:ext cx="1886979" cy="2515972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4"/>
          <p:cNvSpPr txBox="1"/>
          <p:nvPr/>
        </p:nvSpPr>
        <p:spPr>
          <a:xfrm>
            <a:off x="-79750" y="0"/>
            <a:ext cx="11889300" cy="7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371600" marR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9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Kernideeën: 3 pedagogen</a:t>
            </a:r>
            <a:endParaRPr sz="25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3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1. Het krachtige kind </a:t>
            </a:r>
            <a:r>
              <a:rPr lang="nl-B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 mogelijkheid tot 100 talen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3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2. De omgeving</a:t>
            </a:r>
            <a:endParaRPr sz="19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3. De opvoeder</a:t>
            </a:r>
            <a:endParaRPr sz="2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Kijken en luisteren =&gt; documenteren =&gt; nadenken en plannen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wereld binnen brengen – belang van </a:t>
            </a:r>
            <a:r>
              <a:rPr lang="nl-BE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atelierista’s</a:t>
            </a:r>
            <a:endParaRPr sz="18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16846" y="2109045"/>
            <a:ext cx="2977816" cy="2233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56988" y="92789"/>
            <a:ext cx="2171568" cy="2895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400000">
            <a:off x="9864609" y="4342459"/>
            <a:ext cx="2596815" cy="1947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4798" y="3099072"/>
            <a:ext cx="2386873" cy="1790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9540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17" descr="Picture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8574" y="2828121"/>
            <a:ext cx="4058779" cy="2854676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254000" rotWithShape="0">
              <a:srgbClr val="000000">
                <a:alpha val="42745"/>
              </a:srgbClr>
            </a:outerShdw>
          </a:effectLst>
        </p:spPr>
      </p:pic>
      <p:sp>
        <p:nvSpPr>
          <p:cNvPr id="305" name="Google Shape;305;p17"/>
          <p:cNvSpPr txBox="1"/>
          <p:nvPr/>
        </p:nvSpPr>
        <p:spPr>
          <a:xfrm>
            <a:off x="2349604" y="985738"/>
            <a:ext cx="3330950" cy="938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55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Wat helpt?</a:t>
            </a:r>
            <a:endParaRPr/>
          </a:p>
        </p:txBody>
      </p:sp>
      <p:pic>
        <p:nvPicPr>
          <p:cNvPr id="306" name="Google Shape;30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00099" y="405128"/>
            <a:ext cx="4338079" cy="5781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024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18" descr="Afbeeldi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5158" t="6364" r="5026" b="6785"/>
          <a:stretch/>
        </p:blipFill>
        <p:spPr>
          <a:xfrm>
            <a:off x="645090" y="1036576"/>
            <a:ext cx="7158626" cy="5058249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8"/>
          <p:cNvSpPr txBox="1"/>
          <p:nvPr/>
        </p:nvSpPr>
        <p:spPr>
          <a:xfrm>
            <a:off x="8148181" y="1036576"/>
            <a:ext cx="3448833" cy="507831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sng" strike="noStrike">
              <a:solidFill>
                <a:srgbClr val="0563C1"/>
              </a:solidFill>
              <a:latin typeface="Arial"/>
              <a:ea typeface="Arial"/>
              <a:cs typeface="Arial"/>
              <a:sym typeface="Arial"/>
              <a:hlinkClick r:id="rId4">
                <a:extLst>
                  <a:ext uri="{A12FA001-AC4F-418D-AE19-62706E023703}">
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u="sng">
              <a:solidFill>
                <a:srgbClr val="0563C1"/>
              </a:solidFill>
              <a:latin typeface="Arial"/>
              <a:ea typeface="Arial"/>
              <a:cs typeface="Arial"/>
              <a:sym typeface="Arial"/>
              <a:hlinkClick r:id="rId4">
                <a:extLst>
                  <a:ext uri="{A12FA001-AC4F-418D-AE19-62706E023703}">
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sng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  <a:hlinkClick r:id="rId4">
                <a:extLst>
                  <a:ext uri="{A12FA001-AC4F-418D-AE19-62706E023703}">
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0" i="0" u="sng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Tout seul, on va toujours plus vite</a:t>
            </a:r>
            <a:r>
              <a:rPr lang="nl-BE" sz="1800" b="0" i="0" u="sng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/>
            </a:r>
            <a:br>
              <a:rPr lang="nl-BE" sz="1800" b="0" i="0" u="sng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</a:br>
            <a:r>
              <a:rPr lang="nl-BE" sz="1800" b="0" i="0" u="sng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Mais ensemble, on va beaucoup plus loin</a:t>
            </a:r>
            <a:r>
              <a:rPr lang="nl-BE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nl-BE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BE" sz="1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 kunt zo hard gaan als ge wilt</a:t>
            </a:r>
            <a:r>
              <a:rPr lang="nl-BE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nl-BE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BE" sz="1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Alleen tesamen keert het tij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Zwanger Guy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552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9"/>
          <p:cNvSpPr txBox="1"/>
          <p:nvPr/>
        </p:nvSpPr>
        <p:spPr>
          <a:xfrm>
            <a:off x="6096000" y="1184744"/>
            <a:ext cx="5926372" cy="4961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508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nl-BE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Villa Clementina</a:t>
            </a:r>
            <a:endParaRPr sz="6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nl-BE" sz="6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&amp;</a:t>
            </a:r>
            <a:endParaRPr/>
          </a:p>
          <a:p>
            <a:pPr marL="228600" marR="0" lvl="0" indent="-508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nl-BE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 brug naar onderwijs</a:t>
            </a:r>
            <a:endParaRPr sz="6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921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20" descr="Afbeelding 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81607" y="4086269"/>
            <a:ext cx="3828787" cy="2552526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0"/>
          <p:cNvSpPr txBox="1">
            <a:spLocks noGrp="1"/>
          </p:cNvSpPr>
          <p:nvPr>
            <p:ph type="body" idx="1"/>
          </p:nvPr>
        </p:nvSpPr>
        <p:spPr>
          <a:xfrm>
            <a:off x="390277" y="326741"/>
            <a:ext cx="11205535" cy="5035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BE"/>
              <a:t>Onderwijsproject erkend door het ministerie van onderwijs: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BE"/>
              <a:t>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</a:pPr>
            <a:r>
              <a:rPr lang="nl-BE" sz="4000">
                <a:solidFill>
                  <a:schemeClr val="accent2"/>
                </a:solidFill>
              </a:rPr>
              <a:t>Een geïntegreerd onderwijs- en zorgprogramma voor kleuters met een ernstig meervoudige beperking  in een kinderdagverblijf.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8934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4400"/>
              <a:buFont typeface="Calibri"/>
              <a:buNone/>
            </a:pPr>
            <a:r>
              <a:rPr lang="nl-BE">
                <a:solidFill>
                  <a:srgbClr val="548135"/>
                </a:solidFill>
              </a:rPr>
              <a:t>Onderwijs op maat – drie sporenbeleid</a:t>
            </a:r>
            <a:endParaRPr/>
          </a:p>
        </p:txBody>
      </p:sp>
      <p:sp>
        <p:nvSpPr>
          <p:cNvPr id="396" name="Google Shape;396;p29"/>
          <p:cNvSpPr txBox="1">
            <a:spLocks noGrp="1"/>
          </p:cNvSpPr>
          <p:nvPr>
            <p:ph type="body" idx="1"/>
          </p:nvPr>
        </p:nvSpPr>
        <p:spPr>
          <a:xfrm>
            <a:off x="838200" y="180683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nl-BE" sz="2400">
                <a:latin typeface="Calibri"/>
                <a:ea typeface="Calibri"/>
                <a:cs typeface="Calibri"/>
                <a:sym typeface="Calibri"/>
              </a:rPr>
              <a:t>Afstemming onderwijs- en zorgaanbod – uitgedrukt in % onderwijsaanbod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l-BE" sz="2400">
                <a:latin typeface="Calibri"/>
                <a:ea typeface="Calibri"/>
                <a:cs typeface="Calibri"/>
                <a:sym typeface="Calibri"/>
              </a:rPr>
              <a:t>2. Trajectbegeleiding op niveau van: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nl-BE">
                <a:latin typeface="Calibri"/>
                <a:ea typeface="Calibri"/>
                <a:cs typeface="Calibri"/>
                <a:sym typeface="Calibri"/>
              </a:rPr>
              <a:t>Kind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nl-BE">
                <a:latin typeface="Calibri"/>
                <a:ea typeface="Calibri"/>
                <a:cs typeface="Calibri"/>
                <a:sym typeface="Calibri"/>
              </a:rPr>
              <a:t>Ouders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nl-BE">
                <a:latin typeface="Calibri"/>
                <a:ea typeface="Calibri"/>
                <a:cs typeface="Calibri"/>
                <a:sym typeface="Calibri"/>
              </a:rPr>
              <a:t>Vervolgtraject: gewoon onderwijs/ BuO /aangepaste zorginstanties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l-BE" sz="2400">
                <a:latin typeface="Calibri"/>
                <a:ea typeface="Calibri"/>
                <a:cs typeface="Calibri"/>
                <a:sym typeface="Calibri"/>
              </a:rPr>
              <a:t>3. Overdracht van deskundigheid – werken aan een onderwijs-zorg-continuüm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0085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4400"/>
              <a:buFont typeface="Calibri"/>
              <a:buNone/>
            </a:pPr>
            <a:r>
              <a:rPr lang="nl-BE">
                <a:solidFill>
                  <a:srgbClr val="548135"/>
                </a:solidFill>
              </a:rPr>
              <a:t>Hoe?</a:t>
            </a:r>
            <a:endParaRPr/>
          </a:p>
        </p:txBody>
      </p:sp>
      <p:sp>
        <p:nvSpPr>
          <p:cNvPr id="383" name="Google Shape;383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BE" b="1"/>
              <a:t>Partners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BE"/>
              <a:t>BuO Windekind Leuven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BE"/>
              <a:t>Vrij CLB Leuven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BE" b="1"/>
              <a:t>Geïntegreerde Onderwijs- en Zorgplannen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BE"/>
              <a:t>Beeldvorming, perspectief, verantwoording, hoofddoelstellingen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BE"/>
              <a:t>Multidisciplinair: ouders, externe hulpverlening, CLB,… én vervolgpartners</a:t>
            </a:r>
            <a:endParaRPr/>
          </a:p>
        </p:txBody>
      </p:sp>
      <p:pic>
        <p:nvPicPr>
          <p:cNvPr id="384" name="Google Shape;38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32703" y="708312"/>
            <a:ext cx="2293443" cy="22346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877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"/>
          <p:cNvSpPr txBox="1">
            <a:spLocks noGrp="1"/>
          </p:cNvSpPr>
          <p:nvPr>
            <p:ph type="ctrTitle"/>
          </p:nvPr>
        </p:nvSpPr>
        <p:spPr>
          <a:xfrm>
            <a:off x="479376" y="0"/>
            <a:ext cx="5400600" cy="1818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nl-BE" b="1"/>
              <a:t>Programma</a:t>
            </a:r>
            <a:endParaRPr/>
          </a:p>
        </p:txBody>
      </p: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178058" y="1819116"/>
            <a:ext cx="6003235" cy="5038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nl-BE" sz="1800">
                <a:latin typeface="Arial"/>
                <a:ea typeface="Arial"/>
                <a:cs typeface="Arial"/>
                <a:sym typeface="Arial"/>
              </a:rPr>
              <a:t>Kennismaking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nl-BE" sz="1800">
                <a:latin typeface="Arial"/>
                <a:ea typeface="Arial"/>
                <a:cs typeface="Arial"/>
                <a:sym typeface="Arial"/>
              </a:rPr>
              <a:t>Villa Clementina - een regioverhaal?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lang="nl-BE" sz="1800"/>
              <a:t>De VZW Villa Clementina</a:t>
            </a: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lang="nl-BE" sz="1800"/>
              <a:t>Villa Clementina en de brug naar onderwijs: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-"/>
            </a:pPr>
            <a:r>
              <a:rPr lang="nl-BE" sz="1800"/>
              <a:t>Onderwijs aan kinderen met complexe zorgnoden in een kinderdagverblijf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-"/>
            </a:pPr>
            <a:r>
              <a:rPr lang="nl-BE" sz="1800"/>
              <a:t>Het project Tina OpStap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lang="nl-BE" sz="1800"/>
              <a:t>Take home messages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lang="nl-BE" sz="1800"/>
              <a:t>Napraten</a:t>
            </a: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3038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8"/>
          <p:cNvSpPr txBox="1">
            <a:spLocks noGrp="1"/>
          </p:cNvSpPr>
          <p:nvPr>
            <p:ph type="title"/>
          </p:nvPr>
        </p:nvSpPr>
        <p:spPr>
          <a:xfrm>
            <a:off x="838200" y="58711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ct val="100000"/>
              <a:buFont typeface="Calibri"/>
              <a:buNone/>
            </a:pPr>
            <a:r>
              <a:rPr lang="nl-BE">
                <a:solidFill>
                  <a:srgbClr val="548135"/>
                </a:solidFill>
              </a:rPr>
              <a:t>Belang van leerkracht </a:t>
            </a:r>
            <a:br>
              <a:rPr lang="nl-BE">
                <a:solidFill>
                  <a:srgbClr val="548135"/>
                </a:solidFill>
              </a:rPr>
            </a:br>
            <a:r>
              <a:rPr lang="nl-BE">
                <a:solidFill>
                  <a:srgbClr val="548135"/>
                </a:solidFill>
              </a:rPr>
              <a:t>als lid van multidisciplinair team</a:t>
            </a:r>
            <a:br>
              <a:rPr lang="nl-BE">
                <a:solidFill>
                  <a:srgbClr val="548135"/>
                </a:solidFill>
              </a:rPr>
            </a:br>
            <a:endParaRPr>
              <a:solidFill>
                <a:srgbClr val="548135"/>
              </a:solidFill>
            </a:endParaRPr>
          </a:p>
        </p:txBody>
      </p:sp>
      <p:sp>
        <p:nvSpPr>
          <p:cNvPr id="390" name="Google Shape;390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nl-BE">
                <a:latin typeface="Calibri"/>
                <a:ea typeface="Calibri"/>
                <a:cs typeface="Calibri"/>
                <a:sym typeface="Calibri"/>
              </a:rPr>
              <a:t>Andere (theoretische) achtergrond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nl-BE">
                <a:latin typeface="Calibri"/>
                <a:ea typeface="Calibri"/>
                <a:cs typeface="Calibri"/>
                <a:sym typeface="Calibri"/>
              </a:rPr>
              <a:t>Doelgericht werken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nl-BE">
                <a:latin typeface="Calibri"/>
                <a:ea typeface="Calibri"/>
                <a:cs typeface="Calibri"/>
                <a:sym typeface="Calibri"/>
              </a:rPr>
              <a:t>Opzetten van nieuwe methodieken</a:t>
            </a: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i="1" u="sng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l-BE"/>
              <a:t>=&gt; eigen expertise!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280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0"/>
          <p:cNvSpPr txBox="1">
            <a:spLocks noGrp="1"/>
          </p:cNvSpPr>
          <p:nvPr>
            <p:ph type="body" idx="1"/>
          </p:nvPr>
        </p:nvSpPr>
        <p:spPr>
          <a:xfrm>
            <a:off x="794256" y="530425"/>
            <a:ext cx="7924803" cy="4878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4000"/>
              <a:buNone/>
            </a:pPr>
            <a:r>
              <a:rPr lang="nl-BE" sz="40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Na Villa Clementina?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nl-BE">
                <a:latin typeface="Calibri"/>
                <a:ea typeface="Calibri"/>
                <a:cs typeface="Calibri"/>
                <a:sym typeface="Calibri"/>
              </a:rPr>
              <a:t>Gewoon onderwijs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nl-BE">
                <a:latin typeface="Calibri"/>
                <a:ea typeface="Calibri"/>
                <a:cs typeface="Calibri"/>
                <a:sym typeface="Calibri"/>
              </a:rPr>
              <a:t>Buitengewoon onderwijs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nl-BE">
                <a:latin typeface="Calibri"/>
                <a:ea typeface="Calibri"/>
                <a:cs typeface="Calibri"/>
                <a:sym typeface="Calibri"/>
              </a:rPr>
              <a:t>Dagcentrum</a:t>
            </a:r>
            <a:endParaRPr/>
          </a:p>
        </p:txBody>
      </p:sp>
      <p:pic>
        <p:nvPicPr>
          <p:cNvPr id="403" name="Google Shape;40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75759" y="1144200"/>
            <a:ext cx="3017904" cy="233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2511" y="3835276"/>
            <a:ext cx="3641314" cy="2745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35569" y="3835275"/>
            <a:ext cx="3683833" cy="2602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17396" y="3835275"/>
            <a:ext cx="1876267" cy="25916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al 1"/>
          <p:cNvSpPr/>
          <p:nvPr/>
        </p:nvSpPr>
        <p:spPr>
          <a:xfrm>
            <a:off x="2107474" y="4476206"/>
            <a:ext cx="553491" cy="19158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Ovaal 7"/>
          <p:cNvSpPr/>
          <p:nvPr/>
        </p:nvSpPr>
        <p:spPr>
          <a:xfrm>
            <a:off x="9392194" y="4528457"/>
            <a:ext cx="553491" cy="19158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209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1"/>
          <p:cNvSpPr txBox="1"/>
          <p:nvPr/>
        </p:nvSpPr>
        <p:spPr>
          <a:xfrm>
            <a:off x="0" y="2950614"/>
            <a:ext cx="12192000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Een intersectoraal project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 mogelijk antwoord op kleuteruitval? </a:t>
            </a:r>
            <a:endParaRPr/>
          </a:p>
        </p:txBody>
      </p:sp>
      <p:pic>
        <p:nvPicPr>
          <p:cNvPr id="412" name="Google Shape;412;p31"/>
          <p:cNvPicPr preferRelativeResize="0"/>
          <p:nvPr/>
        </p:nvPicPr>
        <p:blipFill rotWithShape="1">
          <a:blip r:embed="rId3">
            <a:alphaModFix/>
          </a:blip>
          <a:srcRect t="37016" b="37016"/>
          <a:stretch/>
        </p:blipFill>
        <p:spPr>
          <a:xfrm>
            <a:off x="2593567" y="804081"/>
            <a:ext cx="5903843" cy="165387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790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2"/>
          <p:cNvSpPr txBox="1">
            <a:spLocks noGrp="1"/>
          </p:cNvSpPr>
          <p:nvPr>
            <p:ph type="title"/>
          </p:nvPr>
        </p:nvSpPr>
        <p:spPr>
          <a:xfrm>
            <a:off x="-130630" y="2462606"/>
            <a:ext cx="4167673" cy="6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nl-BE" sz="4000"/>
              <a:t>Een maatschappelijke uitdaging </a:t>
            </a:r>
            <a:br>
              <a:rPr lang="nl-BE" sz="4000"/>
            </a:br>
            <a:r>
              <a:rPr lang="nl-BE" sz="4000"/>
              <a:t/>
            </a:r>
            <a:br>
              <a:rPr lang="nl-BE" sz="4000"/>
            </a:br>
            <a:r>
              <a:rPr lang="nl-BE" sz="4000"/>
              <a:t>&amp;</a:t>
            </a:r>
            <a:br>
              <a:rPr lang="nl-BE" sz="4000"/>
            </a:br>
            <a:r>
              <a:rPr lang="nl-BE" sz="4000"/>
              <a:t/>
            </a:r>
            <a:br>
              <a:rPr lang="nl-BE" sz="4000"/>
            </a:br>
            <a:r>
              <a:rPr lang="nl-BE" sz="4000"/>
              <a:t>een </a:t>
            </a:r>
            <a:br>
              <a:rPr lang="nl-BE" sz="4000"/>
            </a:br>
            <a:r>
              <a:rPr lang="nl-BE" sz="4000"/>
              <a:t>systeemfout</a:t>
            </a:r>
            <a:endParaRPr sz="4000"/>
          </a:p>
        </p:txBody>
      </p:sp>
      <p:sp>
        <p:nvSpPr>
          <p:cNvPr id="418" name="Google Shape;418;p32"/>
          <p:cNvSpPr txBox="1"/>
          <p:nvPr/>
        </p:nvSpPr>
        <p:spPr>
          <a:xfrm>
            <a:off x="4716323" y="432994"/>
            <a:ext cx="6419316" cy="630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nl-BE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Meer jonge kinderen met vermoeden van of duidelijk beeld ASS?</a:t>
            </a:r>
            <a:endParaRPr/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nl-BE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Meer kinderen waarbij thuiscultuur verschilt van schoolcultuur?</a:t>
            </a:r>
            <a:endParaRPr/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nl-BE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Verwachting ouders aan het werk</a:t>
            </a:r>
            <a:endParaRPr/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nl-BE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Verwachting jonge kleuters op school</a:t>
            </a:r>
            <a:endParaRPr/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nl-BE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Artificiële beslissing rond waar kinderopvang stopt en school begint met gevolgen personeelskader</a:t>
            </a:r>
            <a:endParaRPr/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nl-BE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Mooie opvolging tot inschrijving school –   géén registratie van kleuters die uitvallen op school tussen 2j6 en 5j!!</a:t>
            </a:r>
            <a:endParaRPr/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nl-BE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Kinderen uit school geweerd – ouders werken onvoldoende om aan voorrangsregels KO te voldoen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00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="" xmlns:a16="http://schemas.microsoft.com/office/drawing/2014/main" id="{6809D543-4F2B-2350-7603-846871588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79" y="1743581"/>
            <a:ext cx="6458282" cy="501675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="" xmlns:a16="http://schemas.microsoft.com/office/drawing/2014/main" id="{677EBB63-1DE1-9306-22C3-B7149C65B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459" y="152262"/>
            <a:ext cx="9691562" cy="1518950"/>
          </a:xfrm>
          <a:prstGeom prst="rect">
            <a:avLst/>
          </a:prstGeom>
        </p:spPr>
      </p:pic>
      <p:pic>
        <p:nvPicPr>
          <p:cNvPr id="12" name="Tijdelijke aanduiding voor inhoud 3">
            <a:extLst>
              <a:ext uri="{FF2B5EF4-FFF2-40B4-BE49-F238E27FC236}">
                <a16:creationId xmlns="" xmlns:a16="http://schemas.microsoft.com/office/drawing/2014/main" id="{28464425-BF59-5D4C-7A4E-31B80D7EC8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45755" y="3117792"/>
            <a:ext cx="7869196" cy="2744528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" name="Ovaal 1"/>
          <p:cNvSpPr/>
          <p:nvPr/>
        </p:nvSpPr>
        <p:spPr>
          <a:xfrm>
            <a:off x="3745756" y="2882348"/>
            <a:ext cx="8300470" cy="112312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396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33" descr="Trekhaak gezocht | De Fit Groep Verandermanag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0466" y="1193074"/>
            <a:ext cx="7620000" cy="4448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489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4"/>
          <p:cNvSpPr txBox="1"/>
          <p:nvPr/>
        </p:nvSpPr>
        <p:spPr>
          <a:xfrm>
            <a:off x="1" y="1112245"/>
            <a:ext cx="7048500" cy="5232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nl-BE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Kleuters ondersteunen bij het </a:t>
            </a:r>
            <a:r>
              <a:rPr lang="nl-BE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ontwikkelen van vaardigheden </a:t>
            </a:r>
            <a:r>
              <a:rPr lang="nl-BE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 betrekking tot ondersteunende communicatie, zelfredzaamheid en sociale interactie</a:t>
            </a:r>
            <a:endParaRPr/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nl-BE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Niet school-vervangend </a:t>
            </a:r>
            <a:r>
              <a:rPr lang="nl-BE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maar streven naar een start- of terugkeer naar onderwijs</a:t>
            </a:r>
            <a:endParaRPr/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nl-BE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Vanuit een </a:t>
            </a:r>
            <a:r>
              <a:rPr lang="nl-BE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geïntegreerd onderwijs- en zorgplan </a:t>
            </a:r>
            <a:r>
              <a:rPr lang="nl-BE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 gericht is op een soepele overgang naar school, met specifieke aandacht voor een zachte transitie, ontwikkelen van “een nest rond het nest”</a:t>
            </a:r>
            <a:endParaRPr/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nl-BE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Inclusief, buurtgericht en ondersteunend </a:t>
            </a:r>
            <a:r>
              <a:rPr lang="nl-BE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werken in de regio</a:t>
            </a:r>
            <a:endParaRPr/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nl-BE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Intersectorale samenwerking </a:t>
            </a:r>
            <a:r>
              <a:rPr lang="nl-BE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gericht op ontwikkelen van </a:t>
            </a:r>
            <a:r>
              <a:rPr lang="nl-BE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een model </a:t>
            </a:r>
            <a:r>
              <a:rPr lang="nl-BE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 kan dienen voor vergelijkbare initiatieven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34"/>
          <p:cNvSpPr txBox="1">
            <a:spLocks noGrp="1"/>
          </p:cNvSpPr>
          <p:nvPr>
            <p:ph type="title"/>
          </p:nvPr>
        </p:nvSpPr>
        <p:spPr>
          <a:xfrm>
            <a:off x="2256870" y="0"/>
            <a:ext cx="4561841" cy="894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nl-BE" sz="3600">
                <a:solidFill>
                  <a:srgbClr val="548135"/>
                </a:solidFill>
              </a:rPr>
              <a:t>Doelstelling</a:t>
            </a:r>
            <a:endParaRPr/>
          </a:p>
        </p:txBody>
      </p:sp>
      <p:pic>
        <p:nvPicPr>
          <p:cNvPr id="430" name="Google Shape;43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4850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vaal 4"/>
          <p:cNvSpPr/>
          <p:nvPr/>
        </p:nvSpPr>
        <p:spPr>
          <a:xfrm>
            <a:off x="9492342" y="2769326"/>
            <a:ext cx="553491" cy="19158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Ovaal 5"/>
          <p:cNvSpPr/>
          <p:nvPr/>
        </p:nvSpPr>
        <p:spPr>
          <a:xfrm>
            <a:off x="8938850" y="2769326"/>
            <a:ext cx="553491" cy="19158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1847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5"/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515600" cy="884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4400"/>
              <a:buFont typeface="Calibri"/>
              <a:buNone/>
            </a:pPr>
            <a:r>
              <a:rPr lang="nl-BE">
                <a:solidFill>
                  <a:srgbClr val="548135"/>
                </a:solidFill>
              </a:rPr>
              <a:t>Uitwerking</a:t>
            </a:r>
            <a:endParaRPr/>
          </a:p>
        </p:txBody>
      </p:sp>
      <p:sp>
        <p:nvSpPr>
          <p:cNvPr id="437" name="Google Shape;437;p35"/>
          <p:cNvSpPr txBox="1">
            <a:spLocks noGrp="1"/>
          </p:cNvSpPr>
          <p:nvPr>
            <p:ph type="body" idx="4294967295"/>
          </p:nvPr>
        </p:nvSpPr>
        <p:spPr>
          <a:xfrm>
            <a:off x="405768" y="4581496"/>
            <a:ext cx="10512697" cy="1695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nl-BE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Intensieve samenwerking met onderwijs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nl-BE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Vanuit co-creatie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nl-BE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Trajectbegeleiding via leersteuncentra en GIO om start/terugkeer te implementeren</a:t>
            </a:r>
            <a:endParaRPr/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438" name="Google Shape;438;p35"/>
          <p:cNvSpPr txBox="1"/>
          <p:nvPr/>
        </p:nvSpPr>
        <p:spPr>
          <a:xfrm>
            <a:off x="99391" y="3867081"/>
            <a:ext cx="84979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GOZ-plan</a:t>
            </a:r>
            <a:r>
              <a:rPr lang="nl-BE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overleg ouders, team, onderwijs, therapeuten, RTH, …….</a:t>
            </a:r>
            <a:endParaRPr/>
          </a:p>
        </p:txBody>
      </p:sp>
      <p:sp>
        <p:nvSpPr>
          <p:cNvPr id="439" name="Google Shape;439;p35"/>
          <p:cNvSpPr txBox="1"/>
          <p:nvPr/>
        </p:nvSpPr>
        <p:spPr>
          <a:xfrm>
            <a:off x="326255" y="875553"/>
            <a:ext cx="903949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Inschrijvingsvoorwaarden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nl-BE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Erkenning ondersteuningsnood op 3 domeinen door ouders, school en CLB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nl-BE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Inschrijving in reguliere school 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nl-BE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Nog niet schoolgaand of binnen eerste trimester na schoolstart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35"/>
          <p:cNvSpPr txBox="1"/>
          <p:nvPr/>
        </p:nvSpPr>
        <p:spPr>
          <a:xfrm>
            <a:off x="1061751" y="2537113"/>
            <a:ext cx="740465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Intake: </a:t>
            </a:r>
            <a:r>
              <a:rPr lang="nl-BE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ouders en waar mogelijk CLB/school met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trajectconsulent Resonans + pedagogisch verantwoordelijke Villa Clementina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1" name="Google Shape;441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50366" y="2016690"/>
            <a:ext cx="4082204" cy="2296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33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6"/>
          <p:cNvSpPr txBox="1"/>
          <p:nvPr/>
        </p:nvSpPr>
        <p:spPr>
          <a:xfrm>
            <a:off x="1608088" y="79513"/>
            <a:ext cx="5339363" cy="6124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Voor 7 kleuters  - streven naar 9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nl-BE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dagelijks 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nl-BE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vastgelegde termijn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nl-BE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maximum 1 schooljaar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9u – 16u 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nl-BE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accent op sociale interactie, communicatie en zelfredzaamheid; 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nl-BE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Inclusieve werking: combinatie met kleuteratelier kinderopvang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voor- en na-opvang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het kinderdagverblijf</a:t>
            </a:r>
            <a:endParaRPr/>
          </a:p>
        </p:txBody>
      </p:sp>
      <p:sp>
        <p:nvSpPr>
          <p:cNvPr id="447" name="Google Shape;447;p36"/>
          <p:cNvSpPr txBox="1">
            <a:spLocks noGrp="1"/>
          </p:cNvSpPr>
          <p:nvPr>
            <p:ph type="title"/>
          </p:nvPr>
        </p:nvSpPr>
        <p:spPr>
          <a:xfrm>
            <a:off x="0" y="-89453"/>
            <a:ext cx="2179098" cy="829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nl-BE" sz="3600">
                <a:solidFill>
                  <a:srgbClr val="548135"/>
                </a:solidFill>
              </a:rPr>
              <a:t>Hoe?</a:t>
            </a:r>
            <a:endParaRPr sz="3600">
              <a:solidFill>
                <a:srgbClr val="548135"/>
              </a:solidFill>
            </a:endParaRPr>
          </a:p>
        </p:txBody>
      </p:sp>
      <p:pic>
        <p:nvPicPr>
          <p:cNvPr id="448" name="Google Shape;448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4850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159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2011117" y="594625"/>
            <a:ext cx="9527557" cy="673399"/>
          </a:xfrm>
          <a:prstGeom prst="rect">
            <a:avLst/>
          </a:prstGeom>
        </p:spPr>
        <p:txBody>
          <a:bodyPr vert="horz" wrap="square" lIns="0" tIns="10931" rIns="0" bIns="0" rtlCol="0" anchor="ctr">
            <a:spAutoFit/>
          </a:bodyPr>
          <a:lstStyle/>
          <a:p>
            <a:pPr marL="11506">
              <a:lnSpc>
                <a:spcPct val="100000"/>
              </a:lnSpc>
              <a:spcBef>
                <a:spcPts val="86"/>
              </a:spcBef>
            </a:pPr>
            <a:r>
              <a:rPr sz="4304" dirty="0"/>
              <a:t>Ik</a:t>
            </a:r>
            <a:r>
              <a:rPr sz="4304" spc="-14" dirty="0"/>
              <a:t> </a:t>
            </a:r>
            <a:r>
              <a:rPr sz="4304" dirty="0"/>
              <a:t>ga</a:t>
            </a:r>
            <a:r>
              <a:rPr sz="4304" spc="-36" dirty="0"/>
              <a:t> </a:t>
            </a:r>
            <a:r>
              <a:rPr sz="4304" dirty="0"/>
              <a:t>naar</a:t>
            </a:r>
            <a:r>
              <a:rPr sz="4304" spc="-36" dirty="0"/>
              <a:t> </a:t>
            </a:r>
            <a:r>
              <a:rPr sz="4304" spc="-9" dirty="0"/>
              <a:t>school</a:t>
            </a:r>
            <a:endParaRPr sz="4304"/>
          </a:p>
        </p:txBody>
      </p:sp>
      <p:sp>
        <p:nvSpPr>
          <p:cNvPr id="4" name="object 4"/>
          <p:cNvSpPr/>
          <p:nvPr/>
        </p:nvSpPr>
        <p:spPr>
          <a:xfrm>
            <a:off x="5939508" y="131176"/>
            <a:ext cx="55232" cy="6329"/>
          </a:xfrm>
          <a:custGeom>
            <a:avLst/>
            <a:gdLst/>
            <a:ahLst/>
            <a:cxnLst/>
            <a:rect l="l" t="t" r="r" b="b"/>
            <a:pathLst>
              <a:path w="60960" h="6985">
                <a:moveTo>
                  <a:pt x="60960" y="0"/>
                </a:moveTo>
                <a:lnTo>
                  <a:pt x="0" y="0"/>
                </a:lnTo>
                <a:lnTo>
                  <a:pt x="4445" y="2539"/>
                </a:lnTo>
                <a:lnTo>
                  <a:pt x="38481" y="6984"/>
                </a:lnTo>
                <a:lnTo>
                  <a:pt x="60960" y="0"/>
                </a:lnTo>
                <a:close/>
              </a:path>
            </a:pathLst>
          </a:custGeom>
          <a:solidFill>
            <a:srgbClr val="E73C2C">
              <a:alpha val="7450"/>
            </a:srgbClr>
          </a:solidFill>
        </p:spPr>
        <p:txBody>
          <a:bodyPr wrap="square" lIns="0" tIns="0" rIns="0" bIns="0" rtlCol="0"/>
          <a:lstStyle/>
          <a:p>
            <a:endParaRPr sz="1631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63998" y="144984"/>
            <a:ext cx="165696" cy="28306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76939" y="345200"/>
            <a:ext cx="165696" cy="14498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4676328"/>
            <a:ext cx="2299041" cy="218167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49105" y="5523222"/>
            <a:ext cx="1691487" cy="53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8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"/>
          <p:cNvSpPr txBox="1">
            <a:spLocks noGrp="1"/>
          </p:cNvSpPr>
          <p:nvPr>
            <p:ph type="title"/>
          </p:nvPr>
        </p:nvSpPr>
        <p:spPr>
          <a:xfrm>
            <a:off x="-195461" y="129046"/>
            <a:ext cx="4171476" cy="1377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BE" sz="4020"/>
              <a:t>Een regioverhaal?</a:t>
            </a:r>
            <a:endParaRPr sz="5100"/>
          </a:p>
        </p:txBody>
      </p:sp>
      <p:pic>
        <p:nvPicPr>
          <p:cNvPr id="157" name="Google Shape;15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55494" y="556847"/>
            <a:ext cx="7773074" cy="5950212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"/>
          <p:cNvSpPr/>
          <p:nvPr/>
        </p:nvSpPr>
        <p:spPr>
          <a:xfrm>
            <a:off x="4325146" y="1001992"/>
            <a:ext cx="4996542" cy="3834108"/>
          </a:xfrm>
          <a:custGeom>
            <a:avLst/>
            <a:gdLst/>
            <a:ahLst/>
            <a:cxnLst/>
            <a:rect l="l" t="t" r="r" b="b"/>
            <a:pathLst>
              <a:path w="4996542" h="3834108" extrusionOk="0">
                <a:moveTo>
                  <a:pt x="176348" y="241823"/>
                </a:moveTo>
                <a:lnTo>
                  <a:pt x="176348" y="241823"/>
                </a:lnTo>
                <a:cubicBezTo>
                  <a:pt x="156754" y="261417"/>
                  <a:pt x="135465" y="279452"/>
                  <a:pt x="117565" y="300606"/>
                </a:cubicBezTo>
                <a:cubicBezTo>
                  <a:pt x="111276" y="308039"/>
                  <a:pt x="108531" y="317867"/>
                  <a:pt x="104502" y="326731"/>
                </a:cubicBezTo>
                <a:cubicBezTo>
                  <a:pt x="97641" y="341825"/>
                  <a:pt x="91439" y="357211"/>
                  <a:pt x="84908" y="372451"/>
                </a:cubicBezTo>
                <a:cubicBezTo>
                  <a:pt x="82731" y="383337"/>
                  <a:pt x="81567" y="394475"/>
                  <a:pt x="78377" y="405108"/>
                </a:cubicBezTo>
                <a:cubicBezTo>
                  <a:pt x="75008" y="416338"/>
                  <a:pt x="68158" y="426392"/>
                  <a:pt x="65314" y="437766"/>
                </a:cubicBezTo>
                <a:cubicBezTo>
                  <a:pt x="59410" y="461380"/>
                  <a:pt x="57025" y="485743"/>
                  <a:pt x="52251" y="509611"/>
                </a:cubicBezTo>
                <a:cubicBezTo>
                  <a:pt x="50491" y="518413"/>
                  <a:pt x="47897" y="527028"/>
                  <a:pt x="45720" y="535737"/>
                </a:cubicBezTo>
                <a:cubicBezTo>
                  <a:pt x="39188" y="635886"/>
                  <a:pt x="33151" y="736068"/>
                  <a:pt x="26125" y="836183"/>
                </a:cubicBezTo>
                <a:cubicBezTo>
                  <a:pt x="25695" y="842307"/>
                  <a:pt x="15784" y="954106"/>
                  <a:pt x="13062" y="966811"/>
                </a:cubicBezTo>
                <a:cubicBezTo>
                  <a:pt x="10605" y="978275"/>
                  <a:pt x="4354" y="988582"/>
                  <a:pt x="0" y="999468"/>
                </a:cubicBezTo>
                <a:cubicBezTo>
                  <a:pt x="4354" y="1090908"/>
                  <a:pt x="7889" y="1182391"/>
                  <a:pt x="13062" y="1273788"/>
                </a:cubicBezTo>
                <a:cubicBezTo>
                  <a:pt x="14421" y="1297797"/>
                  <a:pt x="14086" y="1322226"/>
                  <a:pt x="19594" y="1345634"/>
                </a:cubicBezTo>
                <a:cubicBezTo>
                  <a:pt x="22939" y="1359851"/>
                  <a:pt x="32657" y="1371760"/>
                  <a:pt x="39188" y="1384823"/>
                </a:cubicBezTo>
                <a:cubicBezTo>
                  <a:pt x="43542" y="1406594"/>
                  <a:pt x="48393" y="1428272"/>
                  <a:pt x="52251" y="1450137"/>
                </a:cubicBezTo>
                <a:cubicBezTo>
                  <a:pt x="54926" y="1465297"/>
                  <a:pt x="54815" y="1480982"/>
                  <a:pt x="58782" y="1495857"/>
                </a:cubicBezTo>
                <a:cubicBezTo>
                  <a:pt x="70628" y="1540280"/>
                  <a:pt x="88434" y="1563276"/>
                  <a:pt x="104502" y="1606891"/>
                </a:cubicBezTo>
                <a:cubicBezTo>
                  <a:pt x="112360" y="1628220"/>
                  <a:pt x="117565" y="1650434"/>
                  <a:pt x="124097" y="1672206"/>
                </a:cubicBezTo>
                <a:cubicBezTo>
                  <a:pt x="126274" y="1687446"/>
                  <a:pt x="127874" y="1702780"/>
                  <a:pt x="130628" y="1717926"/>
                </a:cubicBezTo>
                <a:cubicBezTo>
                  <a:pt x="133907" y="1735959"/>
                  <a:pt x="138098" y="1746865"/>
                  <a:pt x="143691" y="1763646"/>
                </a:cubicBezTo>
                <a:cubicBezTo>
                  <a:pt x="145868" y="1778886"/>
                  <a:pt x="147203" y="1794270"/>
                  <a:pt x="150222" y="1809366"/>
                </a:cubicBezTo>
                <a:cubicBezTo>
                  <a:pt x="152269" y="1819600"/>
                  <a:pt x="168149" y="1857448"/>
                  <a:pt x="169817" y="1861617"/>
                </a:cubicBezTo>
                <a:cubicBezTo>
                  <a:pt x="171994" y="1872503"/>
                  <a:pt x="173852" y="1883457"/>
                  <a:pt x="176348" y="1894274"/>
                </a:cubicBezTo>
                <a:cubicBezTo>
                  <a:pt x="180385" y="1911768"/>
                  <a:pt x="186459" y="1928817"/>
                  <a:pt x="189411" y="1946526"/>
                </a:cubicBezTo>
                <a:cubicBezTo>
                  <a:pt x="215013" y="2100139"/>
                  <a:pt x="188004" y="1948007"/>
                  <a:pt x="222068" y="2109811"/>
                </a:cubicBezTo>
                <a:cubicBezTo>
                  <a:pt x="224796" y="2122770"/>
                  <a:pt x="226003" y="2136014"/>
                  <a:pt x="228600" y="2149000"/>
                </a:cubicBezTo>
                <a:cubicBezTo>
                  <a:pt x="233537" y="2173684"/>
                  <a:pt x="239860" y="2189312"/>
                  <a:pt x="248194" y="2214314"/>
                </a:cubicBezTo>
                <a:cubicBezTo>
                  <a:pt x="250371" y="2227377"/>
                  <a:pt x="251692" y="2240612"/>
                  <a:pt x="254725" y="2253503"/>
                </a:cubicBezTo>
                <a:cubicBezTo>
                  <a:pt x="295809" y="2428106"/>
                  <a:pt x="252537" y="2213710"/>
                  <a:pt x="293914" y="2410257"/>
                </a:cubicBezTo>
                <a:cubicBezTo>
                  <a:pt x="298605" y="2432542"/>
                  <a:pt x="302127" y="2475656"/>
                  <a:pt x="313508" y="2495166"/>
                </a:cubicBezTo>
                <a:cubicBezTo>
                  <a:pt x="321265" y="2508464"/>
                  <a:pt x="336714" y="2515671"/>
                  <a:pt x="346165" y="2527823"/>
                </a:cubicBezTo>
                <a:cubicBezTo>
                  <a:pt x="352143" y="2535508"/>
                  <a:pt x="353470" y="2546097"/>
                  <a:pt x="359228" y="2553948"/>
                </a:cubicBezTo>
                <a:cubicBezTo>
                  <a:pt x="457227" y="2687582"/>
                  <a:pt x="389300" y="2577942"/>
                  <a:pt x="437605" y="2658451"/>
                </a:cubicBezTo>
                <a:cubicBezTo>
                  <a:pt x="448996" y="2704011"/>
                  <a:pt x="438507" y="2672079"/>
                  <a:pt x="470262" y="2730297"/>
                </a:cubicBezTo>
                <a:cubicBezTo>
                  <a:pt x="474924" y="2738845"/>
                  <a:pt x="477741" y="2748446"/>
                  <a:pt x="483325" y="2756423"/>
                </a:cubicBezTo>
                <a:cubicBezTo>
                  <a:pt x="509703" y="2794105"/>
                  <a:pt x="507053" y="2789658"/>
                  <a:pt x="535577" y="2808674"/>
                </a:cubicBezTo>
                <a:cubicBezTo>
                  <a:pt x="558256" y="2865370"/>
                  <a:pt x="535231" y="2820244"/>
                  <a:pt x="581297" y="2873988"/>
                </a:cubicBezTo>
                <a:cubicBezTo>
                  <a:pt x="597452" y="2892835"/>
                  <a:pt x="611681" y="2913252"/>
                  <a:pt x="627017" y="2932771"/>
                </a:cubicBezTo>
                <a:cubicBezTo>
                  <a:pt x="635630" y="2943733"/>
                  <a:pt x="643285" y="2955571"/>
                  <a:pt x="653142" y="2965428"/>
                </a:cubicBezTo>
                <a:lnTo>
                  <a:pt x="679268" y="2991554"/>
                </a:lnTo>
                <a:lnTo>
                  <a:pt x="692331" y="3030743"/>
                </a:lnTo>
                <a:cubicBezTo>
                  <a:pt x="699179" y="3051287"/>
                  <a:pt x="697487" y="3055951"/>
                  <a:pt x="718457" y="3069931"/>
                </a:cubicBezTo>
                <a:cubicBezTo>
                  <a:pt x="724185" y="3073750"/>
                  <a:pt x="731246" y="3075416"/>
                  <a:pt x="738051" y="3076463"/>
                </a:cubicBezTo>
                <a:cubicBezTo>
                  <a:pt x="759676" y="3079790"/>
                  <a:pt x="781594" y="3080817"/>
                  <a:pt x="803365" y="3082994"/>
                </a:cubicBezTo>
                <a:cubicBezTo>
                  <a:pt x="848766" y="3113260"/>
                  <a:pt x="791699" y="3077161"/>
                  <a:pt x="855617" y="3109120"/>
                </a:cubicBezTo>
                <a:cubicBezTo>
                  <a:pt x="862638" y="3112631"/>
                  <a:pt x="867535" y="3120538"/>
                  <a:pt x="875211" y="3122183"/>
                </a:cubicBezTo>
                <a:cubicBezTo>
                  <a:pt x="898725" y="3127222"/>
                  <a:pt x="923108" y="3126537"/>
                  <a:pt x="947057" y="3128714"/>
                </a:cubicBezTo>
                <a:cubicBezTo>
                  <a:pt x="957943" y="3130891"/>
                  <a:pt x="968877" y="3132838"/>
                  <a:pt x="979714" y="3135246"/>
                </a:cubicBezTo>
                <a:cubicBezTo>
                  <a:pt x="988477" y="3137193"/>
                  <a:pt x="996942" y="3140591"/>
                  <a:pt x="1005840" y="3141777"/>
                </a:cubicBezTo>
                <a:cubicBezTo>
                  <a:pt x="1102330" y="3154641"/>
                  <a:pt x="1278647" y="3153332"/>
                  <a:pt x="1338942" y="3154840"/>
                </a:cubicBezTo>
                <a:cubicBezTo>
                  <a:pt x="1388209" y="3179473"/>
                  <a:pt x="1348036" y="3162251"/>
                  <a:pt x="1430382" y="3180966"/>
                </a:cubicBezTo>
                <a:cubicBezTo>
                  <a:pt x="1456642" y="3186934"/>
                  <a:pt x="1483212" y="3192044"/>
                  <a:pt x="1508760" y="3200560"/>
                </a:cubicBezTo>
                <a:cubicBezTo>
                  <a:pt x="1515291" y="3202737"/>
                  <a:pt x="1521633" y="3205597"/>
                  <a:pt x="1528354" y="3207091"/>
                </a:cubicBezTo>
                <a:cubicBezTo>
                  <a:pt x="1560134" y="3214153"/>
                  <a:pt x="1602263" y="3217373"/>
                  <a:pt x="1632857" y="3220154"/>
                </a:cubicBezTo>
                <a:lnTo>
                  <a:pt x="1711234" y="3226686"/>
                </a:lnTo>
                <a:cubicBezTo>
                  <a:pt x="1778691" y="3249170"/>
                  <a:pt x="1721671" y="3232158"/>
                  <a:pt x="1881051" y="3239748"/>
                </a:cubicBezTo>
                <a:lnTo>
                  <a:pt x="2005148" y="3246280"/>
                </a:lnTo>
                <a:cubicBezTo>
                  <a:pt x="2016515" y="3247904"/>
                  <a:pt x="2054675" y="3250572"/>
                  <a:pt x="2070462" y="3259343"/>
                </a:cubicBezTo>
                <a:cubicBezTo>
                  <a:pt x="2084186" y="3266967"/>
                  <a:pt x="2095609" y="3278447"/>
                  <a:pt x="2109651" y="3285468"/>
                </a:cubicBezTo>
                <a:cubicBezTo>
                  <a:pt x="2117680" y="3289482"/>
                  <a:pt x="2127261" y="3289161"/>
                  <a:pt x="2135777" y="3292000"/>
                </a:cubicBezTo>
                <a:cubicBezTo>
                  <a:pt x="2146900" y="3295708"/>
                  <a:pt x="2157228" y="3301615"/>
                  <a:pt x="2168434" y="3305063"/>
                </a:cubicBezTo>
                <a:cubicBezTo>
                  <a:pt x="2185593" y="3310343"/>
                  <a:pt x="2203526" y="3312846"/>
                  <a:pt x="2220685" y="3318126"/>
                </a:cubicBezTo>
                <a:cubicBezTo>
                  <a:pt x="2304894" y="3344036"/>
                  <a:pt x="2213950" y="3318034"/>
                  <a:pt x="2272937" y="3344251"/>
                </a:cubicBezTo>
                <a:cubicBezTo>
                  <a:pt x="2285520" y="3349843"/>
                  <a:pt x="2299185" y="3352608"/>
                  <a:pt x="2312125" y="3357314"/>
                </a:cubicBezTo>
                <a:cubicBezTo>
                  <a:pt x="2323143" y="3361321"/>
                  <a:pt x="2333659" y="3366670"/>
                  <a:pt x="2344782" y="3370377"/>
                </a:cubicBezTo>
                <a:cubicBezTo>
                  <a:pt x="2458384" y="3408244"/>
                  <a:pt x="2372372" y="3378260"/>
                  <a:pt x="2436222" y="3396503"/>
                </a:cubicBezTo>
                <a:cubicBezTo>
                  <a:pt x="2442842" y="3398394"/>
                  <a:pt x="2449370" y="3400617"/>
                  <a:pt x="2455817" y="3403034"/>
                </a:cubicBezTo>
                <a:cubicBezTo>
                  <a:pt x="2466795" y="3407151"/>
                  <a:pt x="2477226" y="3412789"/>
                  <a:pt x="2488474" y="3416097"/>
                </a:cubicBezTo>
                <a:cubicBezTo>
                  <a:pt x="2514309" y="3423696"/>
                  <a:pt x="2540725" y="3429160"/>
                  <a:pt x="2566851" y="3435691"/>
                </a:cubicBezTo>
                <a:cubicBezTo>
                  <a:pt x="2575560" y="3437868"/>
                  <a:pt x="2584461" y="3439384"/>
                  <a:pt x="2592977" y="3442223"/>
                </a:cubicBezTo>
                <a:cubicBezTo>
                  <a:pt x="2655341" y="3463011"/>
                  <a:pt x="2612698" y="3450291"/>
                  <a:pt x="2690948" y="3468348"/>
                </a:cubicBezTo>
                <a:cubicBezTo>
                  <a:pt x="2717661" y="3474512"/>
                  <a:pt x="2750540" y="3484641"/>
                  <a:pt x="2775857" y="3487943"/>
                </a:cubicBezTo>
                <a:cubicBezTo>
                  <a:pt x="2806158" y="3491895"/>
                  <a:pt x="2836817" y="3492297"/>
                  <a:pt x="2867297" y="3494474"/>
                </a:cubicBezTo>
                <a:cubicBezTo>
                  <a:pt x="2873828" y="3496651"/>
                  <a:pt x="2880873" y="3497663"/>
                  <a:pt x="2886891" y="3501006"/>
                </a:cubicBezTo>
                <a:cubicBezTo>
                  <a:pt x="2900615" y="3508630"/>
                  <a:pt x="2926080" y="3527131"/>
                  <a:pt x="2926080" y="3527131"/>
                </a:cubicBezTo>
                <a:lnTo>
                  <a:pt x="3324497" y="3520600"/>
                </a:lnTo>
                <a:cubicBezTo>
                  <a:pt x="3355044" y="3519785"/>
                  <a:pt x="3385439" y="3515974"/>
                  <a:pt x="3415937" y="3514068"/>
                </a:cubicBezTo>
                <a:lnTo>
                  <a:pt x="3533502" y="3507537"/>
                </a:lnTo>
                <a:lnTo>
                  <a:pt x="3768634" y="3501006"/>
                </a:lnTo>
                <a:cubicBezTo>
                  <a:pt x="3777343" y="3498829"/>
                  <a:pt x="3785783" y="3494474"/>
                  <a:pt x="3794760" y="3494474"/>
                </a:cubicBezTo>
                <a:cubicBezTo>
                  <a:pt x="3816640" y="3494474"/>
                  <a:pt x="3838754" y="3496086"/>
                  <a:pt x="3860074" y="3501006"/>
                </a:cubicBezTo>
                <a:cubicBezTo>
                  <a:pt x="3867723" y="3502771"/>
                  <a:pt x="3873281" y="3509506"/>
                  <a:pt x="3879668" y="3514068"/>
                </a:cubicBezTo>
                <a:cubicBezTo>
                  <a:pt x="3913301" y="3538092"/>
                  <a:pt x="3904896" y="3532765"/>
                  <a:pt x="3938451" y="3566320"/>
                </a:cubicBezTo>
                <a:cubicBezTo>
                  <a:pt x="3940628" y="3575029"/>
                  <a:pt x="3938977" y="3585774"/>
                  <a:pt x="3944982" y="3592446"/>
                </a:cubicBezTo>
                <a:cubicBezTo>
                  <a:pt x="3959546" y="3608629"/>
                  <a:pt x="3997234" y="3631634"/>
                  <a:pt x="3997234" y="3631634"/>
                </a:cubicBezTo>
                <a:cubicBezTo>
                  <a:pt x="4011473" y="3674353"/>
                  <a:pt x="3992078" y="3629533"/>
                  <a:pt x="4023360" y="3664291"/>
                </a:cubicBezTo>
                <a:cubicBezTo>
                  <a:pt x="4037924" y="3680474"/>
                  <a:pt x="4062548" y="3716543"/>
                  <a:pt x="4062548" y="3716543"/>
                </a:cubicBezTo>
                <a:cubicBezTo>
                  <a:pt x="4072025" y="3744971"/>
                  <a:pt x="4062824" y="3730736"/>
                  <a:pt x="4088674" y="3749200"/>
                </a:cubicBezTo>
                <a:cubicBezTo>
                  <a:pt x="4097532" y="3755527"/>
                  <a:pt x="4105064" y="3763926"/>
                  <a:pt x="4114800" y="3768794"/>
                </a:cubicBezTo>
                <a:cubicBezTo>
                  <a:pt x="4122829" y="3772808"/>
                  <a:pt x="4131975" y="3774638"/>
                  <a:pt x="4140925" y="3775326"/>
                </a:cubicBezTo>
                <a:cubicBezTo>
                  <a:pt x="4188731" y="3779003"/>
                  <a:pt x="4236720" y="3779680"/>
                  <a:pt x="4284617" y="3781857"/>
                </a:cubicBezTo>
                <a:cubicBezTo>
                  <a:pt x="4293325" y="3786211"/>
                  <a:pt x="4302486" y="3789760"/>
                  <a:pt x="4310742" y="3794920"/>
                </a:cubicBezTo>
                <a:cubicBezTo>
                  <a:pt x="4333025" y="3808847"/>
                  <a:pt x="4337536" y="3819940"/>
                  <a:pt x="4362994" y="3827577"/>
                </a:cubicBezTo>
                <a:cubicBezTo>
                  <a:pt x="4375678" y="3831382"/>
                  <a:pt x="4389119" y="3831931"/>
                  <a:pt x="4402182" y="3834108"/>
                </a:cubicBezTo>
                <a:lnTo>
                  <a:pt x="4624251" y="3827577"/>
                </a:lnTo>
                <a:cubicBezTo>
                  <a:pt x="4647838" y="3826480"/>
                  <a:pt x="4683996" y="3822902"/>
                  <a:pt x="4709160" y="3814514"/>
                </a:cubicBezTo>
                <a:cubicBezTo>
                  <a:pt x="4720283" y="3810806"/>
                  <a:pt x="4731568" y="3807145"/>
                  <a:pt x="4741817" y="3801451"/>
                </a:cubicBezTo>
                <a:cubicBezTo>
                  <a:pt x="4751333" y="3796165"/>
                  <a:pt x="4759084" y="3788184"/>
                  <a:pt x="4767942" y="3781857"/>
                </a:cubicBezTo>
                <a:cubicBezTo>
                  <a:pt x="4774330" y="3777294"/>
                  <a:pt x="4781005" y="3773148"/>
                  <a:pt x="4787537" y="3768794"/>
                </a:cubicBezTo>
                <a:cubicBezTo>
                  <a:pt x="4794068" y="3760085"/>
                  <a:pt x="4798939" y="3749836"/>
                  <a:pt x="4807131" y="3742668"/>
                </a:cubicBezTo>
                <a:cubicBezTo>
                  <a:pt x="4816685" y="3734308"/>
                  <a:pt x="4829225" y="3730116"/>
                  <a:pt x="4839788" y="3723074"/>
                </a:cubicBezTo>
                <a:cubicBezTo>
                  <a:pt x="4848846" y="3717036"/>
                  <a:pt x="4857649" y="3710564"/>
                  <a:pt x="4865914" y="3703480"/>
                </a:cubicBezTo>
                <a:cubicBezTo>
                  <a:pt x="4872927" y="3697469"/>
                  <a:pt x="4878412" y="3689799"/>
                  <a:pt x="4885508" y="3683886"/>
                </a:cubicBezTo>
                <a:cubicBezTo>
                  <a:pt x="4891538" y="3678861"/>
                  <a:pt x="4898822" y="3675533"/>
                  <a:pt x="4905102" y="3670823"/>
                </a:cubicBezTo>
                <a:cubicBezTo>
                  <a:pt x="4916255" y="3662459"/>
                  <a:pt x="4926874" y="3653406"/>
                  <a:pt x="4937760" y="3644697"/>
                </a:cubicBezTo>
                <a:cubicBezTo>
                  <a:pt x="4942114" y="3635988"/>
                  <a:pt x="4946094" y="3627082"/>
                  <a:pt x="4950822" y="3618571"/>
                </a:cubicBezTo>
                <a:cubicBezTo>
                  <a:pt x="4956987" y="3607474"/>
                  <a:pt x="4966402" y="3597957"/>
                  <a:pt x="4970417" y="3585914"/>
                </a:cubicBezTo>
                <a:cubicBezTo>
                  <a:pt x="4977438" y="3564851"/>
                  <a:pt x="4976459" y="3541663"/>
                  <a:pt x="4983480" y="3520600"/>
                </a:cubicBezTo>
                <a:lnTo>
                  <a:pt x="4996542" y="3481411"/>
                </a:lnTo>
                <a:cubicBezTo>
                  <a:pt x="4995785" y="3467018"/>
                  <a:pt x="4998703" y="3371784"/>
                  <a:pt x="4983480" y="3331188"/>
                </a:cubicBezTo>
                <a:cubicBezTo>
                  <a:pt x="4980061" y="3322072"/>
                  <a:pt x="4976650" y="3312542"/>
                  <a:pt x="4970417" y="3305063"/>
                </a:cubicBezTo>
                <a:cubicBezTo>
                  <a:pt x="4965391" y="3299033"/>
                  <a:pt x="4957354" y="3296354"/>
                  <a:pt x="4950822" y="3292000"/>
                </a:cubicBezTo>
                <a:lnTo>
                  <a:pt x="4905102" y="3233217"/>
                </a:lnTo>
                <a:cubicBezTo>
                  <a:pt x="4898465" y="3224589"/>
                  <a:pt x="4891546" y="3216148"/>
                  <a:pt x="4885508" y="3207091"/>
                </a:cubicBezTo>
                <a:cubicBezTo>
                  <a:pt x="4874271" y="3190236"/>
                  <a:pt x="4854291" y="3158697"/>
                  <a:pt x="4839788" y="3141777"/>
                </a:cubicBezTo>
                <a:cubicBezTo>
                  <a:pt x="4823414" y="3122674"/>
                  <a:pt x="4814716" y="3118074"/>
                  <a:pt x="4794068" y="3102588"/>
                </a:cubicBezTo>
                <a:cubicBezTo>
                  <a:pt x="4787537" y="3091702"/>
                  <a:pt x="4781754" y="3080331"/>
                  <a:pt x="4774474" y="3069931"/>
                </a:cubicBezTo>
                <a:cubicBezTo>
                  <a:pt x="4766480" y="3058510"/>
                  <a:pt x="4755654" y="3049147"/>
                  <a:pt x="4748348" y="3037274"/>
                </a:cubicBezTo>
                <a:cubicBezTo>
                  <a:pt x="4738142" y="3020690"/>
                  <a:pt x="4737428" y="2997188"/>
                  <a:pt x="4722222" y="2985023"/>
                </a:cubicBezTo>
                <a:cubicBezTo>
                  <a:pt x="4711336" y="2976314"/>
                  <a:pt x="4699422" y="2968755"/>
                  <a:pt x="4689565" y="2958897"/>
                </a:cubicBezTo>
                <a:cubicBezTo>
                  <a:pt x="4654376" y="2923707"/>
                  <a:pt x="4646940" y="2906417"/>
                  <a:pt x="4617720" y="2867457"/>
                </a:cubicBezTo>
                <a:cubicBezTo>
                  <a:pt x="4609356" y="2856305"/>
                  <a:pt x="4600303" y="2845686"/>
                  <a:pt x="4591594" y="2834800"/>
                </a:cubicBezTo>
                <a:cubicBezTo>
                  <a:pt x="4578149" y="2794468"/>
                  <a:pt x="4594434" y="2835795"/>
                  <a:pt x="4558937" y="2782548"/>
                </a:cubicBezTo>
                <a:cubicBezTo>
                  <a:pt x="4549201" y="2767943"/>
                  <a:pt x="4542877" y="2751208"/>
                  <a:pt x="4532811" y="2736828"/>
                </a:cubicBezTo>
                <a:cubicBezTo>
                  <a:pt x="4527514" y="2729261"/>
                  <a:pt x="4519130" y="2724330"/>
                  <a:pt x="4513217" y="2717234"/>
                </a:cubicBezTo>
                <a:cubicBezTo>
                  <a:pt x="4491277" y="2690906"/>
                  <a:pt x="4508914" y="2697679"/>
                  <a:pt x="4474028" y="2671514"/>
                </a:cubicBezTo>
                <a:cubicBezTo>
                  <a:pt x="4466239" y="2665672"/>
                  <a:pt x="4456159" y="2663611"/>
                  <a:pt x="4447902" y="2658451"/>
                </a:cubicBezTo>
                <a:cubicBezTo>
                  <a:pt x="4402713" y="2630208"/>
                  <a:pt x="4440678" y="2645157"/>
                  <a:pt x="4402182" y="2632326"/>
                </a:cubicBezTo>
                <a:cubicBezTo>
                  <a:pt x="4376673" y="2594058"/>
                  <a:pt x="4400914" y="2633338"/>
                  <a:pt x="4376057" y="2580074"/>
                </a:cubicBezTo>
                <a:cubicBezTo>
                  <a:pt x="4365763" y="2558017"/>
                  <a:pt x="4343400" y="2514760"/>
                  <a:pt x="4343400" y="2514760"/>
                </a:cubicBezTo>
                <a:cubicBezTo>
                  <a:pt x="4341223" y="2503874"/>
                  <a:pt x="4339789" y="2492813"/>
                  <a:pt x="4336868" y="2482103"/>
                </a:cubicBezTo>
                <a:cubicBezTo>
                  <a:pt x="4333245" y="2468819"/>
                  <a:pt x="4323805" y="2442914"/>
                  <a:pt x="4323805" y="2442914"/>
                </a:cubicBezTo>
                <a:cubicBezTo>
                  <a:pt x="4330553" y="2375433"/>
                  <a:pt x="4313868" y="2335968"/>
                  <a:pt x="4349931" y="2292691"/>
                </a:cubicBezTo>
                <a:cubicBezTo>
                  <a:pt x="4355844" y="2285595"/>
                  <a:pt x="4362994" y="2279628"/>
                  <a:pt x="4369525" y="2273097"/>
                </a:cubicBezTo>
                <a:cubicBezTo>
                  <a:pt x="4409414" y="2173375"/>
                  <a:pt x="4387212" y="2241462"/>
                  <a:pt x="4376057" y="2018371"/>
                </a:cubicBezTo>
                <a:cubicBezTo>
                  <a:pt x="4375396" y="2005145"/>
                  <a:pt x="4371966" y="1992199"/>
                  <a:pt x="4369525" y="1979183"/>
                </a:cubicBezTo>
                <a:cubicBezTo>
                  <a:pt x="4365433" y="1957360"/>
                  <a:pt x="4361547" y="1935481"/>
                  <a:pt x="4356462" y="1913868"/>
                </a:cubicBezTo>
                <a:cubicBezTo>
                  <a:pt x="4352832" y="1898440"/>
                  <a:pt x="4347484" y="1883463"/>
                  <a:pt x="4343400" y="1868148"/>
                </a:cubicBezTo>
                <a:cubicBezTo>
                  <a:pt x="4338774" y="1850801"/>
                  <a:pt x="4335269" y="1833159"/>
                  <a:pt x="4330337" y="1815897"/>
                </a:cubicBezTo>
                <a:cubicBezTo>
                  <a:pt x="4326554" y="1802657"/>
                  <a:pt x="4317274" y="1776708"/>
                  <a:pt x="4317274" y="1776708"/>
                </a:cubicBezTo>
                <a:cubicBezTo>
                  <a:pt x="4315097" y="1761468"/>
                  <a:pt x="4312541" y="1746277"/>
                  <a:pt x="4310742" y="1730988"/>
                </a:cubicBezTo>
                <a:cubicBezTo>
                  <a:pt x="4308185" y="1709258"/>
                  <a:pt x="4311130" y="1686431"/>
                  <a:pt x="4304211" y="1665674"/>
                </a:cubicBezTo>
                <a:cubicBezTo>
                  <a:pt x="4299803" y="1652449"/>
                  <a:pt x="4286794" y="1643903"/>
                  <a:pt x="4278085" y="1633017"/>
                </a:cubicBezTo>
                <a:cubicBezTo>
                  <a:pt x="4275908" y="1622131"/>
                  <a:pt x="4275452" y="1610754"/>
                  <a:pt x="4271554" y="1600360"/>
                </a:cubicBezTo>
                <a:cubicBezTo>
                  <a:pt x="4268798" y="1593010"/>
                  <a:pt x="4261583" y="1587981"/>
                  <a:pt x="4258491" y="1580766"/>
                </a:cubicBezTo>
                <a:cubicBezTo>
                  <a:pt x="4254955" y="1572515"/>
                  <a:pt x="4254137" y="1563349"/>
                  <a:pt x="4251960" y="1554640"/>
                </a:cubicBezTo>
                <a:cubicBezTo>
                  <a:pt x="4249783" y="1526337"/>
                  <a:pt x="4248400" y="1497962"/>
                  <a:pt x="4245428" y="1469731"/>
                </a:cubicBezTo>
                <a:cubicBezTo>
                  <a:pt x="4244042" y="1456561"/>
                  <a:pt x="4240647" y="1443670"/>
                  <a:pt x="4238897" y="1430543"/>
                </a:cubicBezTo>
                <a:cubicBezTo>
                  <a:pt x="4236291" y="1411001"/>
                  <a:pt x="4234915" y="1391309"/>
                  <a:pt x="4232365" y="1371760"/>
                </a:cubicBezTo>
                <a:cubicBezTo>
                  <a:pt x="4228383" y="1341229"/>
                  <a:pt x="4224364" y="1310691"/>
                  <a:pt x="4219302" y="1280320"/>
                </a:cubicBezTo>
                <a:cubicBezTo>
                  <a:pt x="4217826" y="1271465"/>
                  <a:pt x="4216785" y="1262223"/>
                  <a:pt x="4212771" y="1254194"/>
                </a:cubicBezTo>
                <a:cubicBezTo>
                  <a:pt x="4205750" y="1240152"/>
                  <a:pt x="4193666" y="1229048"/>
                  <a:pt x="4186645" y="1215006"/>
                </a:cubicBezTo>
                <a:cubicBezTo>
                  <a:pt x="4143881" y="1129474"/>
                  <a:pt x="4179535" y="1192246"/>
                  <a:pt x="4114800" y="1103971"/>
                </a:cubicBezTo>
                <a:cubicBezTo>
                  <a:pt x="4050117" y="1015768"/>
                  <a:pt x="4125865" y="1116409"/>
                  <a:pt x="4069080" y="1019063"/>
                </a:cubicBezTo>
                <a:cubicBezTo>
                  <a:pt x="4062056" y="1007021"/>
                  <a:pt x="4053316" y="995732"/>
                  <a:pt x="4042954" y="986406"/>
                </a:cubicBezTo>
                <a:cubicBezTo>
                  <a:pt x="4017256" y="963278"/>
                  <a:pt x="4004417" y="962093"/>
                  <a:pt x="3977640" y="947217"/>
                </a:cubicBezTo>
                <a:cubicBezTo>
                  <a:pt x="3931368" y="921511"/>
                  <a:pt x="3961207" y="933032"/>
                  <a:pt x="3925388" y="921091"/>
                </a:cubicBezTo>
                <a:cubicBezTo>
                  <a:pt x="3919475" y="916657"/>
                  <a:pt x="3889215" y="893208"/>
                  <a:pt x="3879668" y="888434"/>
                </a:cubicBezTo>
                <a:cubicBezTo>
                  <a:pt x="3873510" y="885355"/>
                  <a:pt x="3866668" y="883881"/>
                  <a:pt x="3860074" y="881903"/>
                </a:cubicBezTo>
                <a:cubicBezTo>
                  <a:pt x="3765492" y="853529"/>
                  <a:pt x="3860175" y="881199"/>
                  <a:pt x="3775165" y="862308"/>
                </a:cubicBezTo>
                <a:cubicBezTo>
                  <a:pt x="3744939" y="855591"/>
                  <a:pt x="3765008" y="853988"/>
                  <a:pt x="3729445" y="849246"/>
                </a:cubicBezTo>
                <a:cubicBezTo>
                  <a:pt x="3705609" y="846068"/>
                  <a:pt x="3681445" y="845824"/>
                  <a:pt x="3657600" y="842714"/>
                </a:cubicBezTo>
                <a:cubicBezTo>
                  <a:pt x="3484078" y="820080"/>
                  <a:pt x="3683326" y="836591"/>
                  <a:pt x="3481251" y="823120"/>
                </a:cubicBezTo>
                <a:lnTo>
                  <a:pt x="3383280" y="803526"/>
                </a:lnTo>
                <a:cubicBezTo>
                  <a:pt x="3374496" y="801677"/>
                  <a:pt x="3366009" y="798470"/>
                  <a:pt x="3357154" y="796994"/>
                </a:cubicBezTo>
                <a:cubicBezTo>
                  <a:pt x="3326783" y="791932"/>
                  <a:pt x="3296085" y="788993"/>
                  <a:pt x="3265714" y="783931"/>
                </a:cubicBezTo>
                <a:cubicBezTo>
                  <a:pt x="3222440" y="776719"/>
                  <a:pt x="3256279" y="776674"/>
                  <a:pt x="3206931" y="770868"/>
                </a:cubicBezTo>
                <a:cubicBezTo>
                  <a:pt x="3180894" y="767805"/>
                  <a:pt x="3154663" y="766710"/>
                  <a:pt x="3128554" y="764337"/>
                </a:cubicBezTo>
                <a:lnTo>
                  <a:pt x="2991394" y="751274"/>
                </a:lnTo>
                <a:cubicBezTo>
                  <a:pt x="2836305" y="712502"/>
                  <a:pt x="3019631" y="754263"/>
                  <a:pt x="2658291" y="731680"/>
                </a:cubicBezTo>
                <a:cubicBezTo>
                  <a:pt x="2646590" y="730949"/>
                  <a:pt x="2636612" y="722734"/>
                  <a:pt x="2625634" y="718617"/>
                </a:cubicBezTo>
                <a:cubicBezTo>
                  <a:pt x="2598541" y="708457"/>
                  <a:pt x="2603088" y="712143"/>
                  <a:pt x="2566851" y="705554"/>
                </a:cubicBezTo>
                <a:cubicBezTo>
                  <a:pt x="2522843" y="697553"/>
                  <a:pt x="2547024" y="701481"/>
                  <a:pt x="2508068" y="692491"/>
                </a:cubicBezTo>
                <a:cubicBezTo>
                  <a:pt x="2488510" y="687977"/>
                  <a:pt x="2468680" y="684600"/>
                  <a:pt x="2449285" y="679428"/>
                </a:cubicBezTo>
                <a:cubicBezTo>
                  <a:pt x="2435981" y="675880"/>
                  <a:pt x="2423286" y="670323"/>
                  <a:pt x="2410097" y="666366"/>
                </a:cubicBezTo>
                <a:cubicBezTo>
                  <a:pt x="2401499" y="663787"/>
                  <a:pt x="2392569" y="662414"/>
                  <a:pt x="2383971" y="659834"/>
                </a:cubicBezTo>
                <a:cubicBezTo>
                  <a:pt x="2370782" y="655877"/>
                  <a:pt x="2344782" y="646771"/>
                  <a:pt x="2344782" y="646771"/>
                </a:cubicBezTo>
                <a:cubicBezTo>
                  <a:pt x="2342605" y="629354"/>
                  <a:pt x="2347095" y="609681"/>
                  <a:pt x="2338251" y="594520"/>
                </a:cubicBezTo>
                <a:cubicBezTo>
                  <a:pt x="2323972" y="570042"/>
                  <a:pt x="2258578" y="556119"/>
                  <a:pt x="2240280" y="548800"/>
                </a:cubicBezTo>
                <a:cubicBezTo>
                  <a:pt x="2166937" y="519463"/>
                  <a:pt x="2252338" y="556225"/>
                  <a:pt x="2168434" y="509611"/>
                </a:cubicBezTo>
                <a:cubicBezTo>
                  <a:pt x="2162416" y="506268"/>
                  <a:pt x="2155168" y="505792"/>
                  <a:pt x="2148840" y="503080"/>
                </a:cubicBezTo>
                <a:cubicBezTo>
                  <a:pt x="2139891" y="499245"/>
                  <a:pt x="2131831" y="493436"/>
                  <a:pt x="2122714" y="490017"/>
                </a:cubicBezTo>
                <a:cubicBezTo>
                  <a:pt x="2114309" y="486865"/>
                  <a:pt x="2105042" y="486505"/>
                  <a:pt x="2096588" y="483486"/>
                </a:cubicBezTo>
                <a:cubicBezTo>
                  <a:pt x="2074506" y="475599"/>
                  <a:pt x="2050784" y="470367"/>
                  <a:pt x="2031274" y="457360"/>
                </a:cubicBezTo>
                <a:cubicBezTo>
                  <a:pt x="2004211" y="439318"/>
                  <a:pt x="2019295" y="446201"/>
                  <a:pt x="1985554" y="437766"/>
                </a:cubicBezTo>
                <a:cubicBezTo>
                  <a:pt x="1872780" y="381378"/>
                  <a:pt x="2000825" y="441859"/>
                  <a:pt x="1920240" y="411640"/>
                </a:cubicBezTo>
                <a:cubicBezTo>
                  <a:pt x="1911123" y="408221"/>
                  <a:pt x="1903011" y="402531"/>
                  <a:pt x="1894114" y="398577"/>
                </a:cubicBezTo>
                <a:cubicBezTo>
                  <a:pt x="1819059" y="365219"/>
                  <a:pt x="1899646" y="404609"/>
                  <a:pt x="1835331" y="372451"/>
                </a:cubicBezTo>
                <a:cubicBezTo>
                  <a:pt x="1822854" y="357479"/>
                  <a:pt x="1758938" y="275969"/>
                  <a:pt x="1730828" y="254886"/>
                </a:cubicBezTo>
                <a:cubicBezTo>
                  <a:pt x="1722119" y="248354"/>
                  <a:pt x="1714439" y="240159"/>
                  <a:pt x="1704702" y="235291"/>
                </a:cubicBezTo>
                <a:cubicBezTo>
                  <a:pt x="1696673" y="231277"/>
                  <a:pt x="1687285" y="230937"/>
                  <a:pt x="1678577" y="228760"/>
                </a:cubicBezTo>
                <a:cubicBezTo>
                  <a:pt x="1655325" y="213259"/>
                  <a:pt x="1634882" y="198461"/>
                  <a:pt x="1606731" y="189571"/>
                </a:cubicBezTo>
                <a:cubicBezTo>
                  <a:pt x="1568121" y="177378"/>
                  <a:pt x="1502919" y="173602"/>
                  <a:pt x="1463040" y="169977"/>
                </a:cubicBezTo>
                <a:cubicBezTo>
                  <a:pt x="1428279" y="158391"/>
                  <a:pt x="1409516" y="151581"/>
                  <a:pt x="1365068" y="143851"/>
                </a:cubicBezTo>
                <a:cubicBezTo>
                  <a:pt x="1341376" y="139731"/>
                  <a:pt x="1317171" y="139497"/>
                  <a:pt x="1293222" y="137320"/>
                </a:cubicBezTo>
                <a:cubicBezTo>
                  <a:pt x="1243066" y="124780"/>
                  <a:pt x="1291583" y="135958"/>
                  <a:pt x="1221377" y="124257"/>
                </a:cubicBezTo>
                <a:cubicBezTo>
                  <a:pt x="1197367" y="120255"/>
                  <a:pt x="1173400" y="115968"/>
                  <a:pt x="1149531" y="111194"/>
                </a:cubicBezTo>
                <a:cubicBezTo>
                  <a:pt x="1140729" y="109434"/>
                  <a:pt x="1132182" y="106544"/>
                  <a:pt x="1123405" y="104663"/>
                </a:cubicBezTo>
                <a:cubicBezTo>
                  <a:pt x="1076978" y="94715"/>
                  <a:pt x="1068435" y="95014"/>
                  <a:pt x="1031965" y="85068"/>
                </a:cubicBezTo>
                <a:cubicBezTo>
                  <a:pt x="1016674" y="80898"/>
                  <a:pt x="1001879" y="74612"/>
                  <a:pt x="986245" y="72006"/>
                </a:cubicBezTo>
                <a:cubicBezTo>
                  <a:pt x="962525" y="68053"/>
                  <a:pt x="938348" y="67651"/>
                  <a:pt x="914400" y="65474"/>
                </a:cubicBezTo>
                <a:cubicBezTo>
                  <a:pt x="905691" y="61120"/>
                  <a:pt x="897742" y="54683"/>
                  <a:pt x="888274" y="52411"/>
                </a:cubicBezTo>
                <a:cubicBezTo>
                  <a:pt x="800373" y="31315"/>
                  <a:pt x="772216" y="28924"/>
                  <a:pt x="698862" y="19754"/>
                </a:cubicBezTo>
                <a:cubicBezTo>
                  <a:pt x="682908" y="14436"/>
                  <a:pt x="642891" y="783"/>
                  <a:pt x="633548" y="160"/>
                </a:cubicBezTo>
                <a:cubicBezTo>
                  <a:pt x="616034" y="-1008"/>
                  <a:pt x="598714" y="4514"/>
                  <a:pt x="581297" y="6691"/>
                </a:cubicBezTo>
                <a:lnTo>
                  <a:pt x="522514" y="26286"/>
                </a:lnTo>
                <a:cubicBezTo>
                  <a:pt x="515983" y="28463"/>
                  <a:pt x="509776" y="32194"/>
                  <a:pt x="502920" y="32817"/>
                </a:cubicBezTo>
                <a:lnTo>
                  <a:pt x="431074" y="39348"/>
                </a:lnTo>
                <a:lnTo>
                  <a:pt x="385354" y="52411"/>
                </a:lnTo>
                <a:cubicBezTo>
                  <a:pt x="378760" y="54389"/>
                  <a:pt x="371738" y="55527"/>
                  <a:pt x="365760" y="58943"/>
                </a:cubicBezTo>
                <a:cubicBezTo>
                  <a:pt x="345069" y="70767"/>
                  <a:pt x="340244" y="81498"/>
                  <a:pt x="320040" y="91600"/>
                </a:cubicBezTo>
                <a:cubicBezTo>
                  <a:pt x="309553" y="96843"/>
                  <a:pt x="298096" y="99901"/>
                  <a:pt x="287382" y="104663"/>
                </a:cubicBezTo>
                <a:cubicBezTo>
                  <a:pt x="243468" y="124180"/>
                  <a:pt x="279701" y="113115"/>
                  <a:pt x="235131" y="124257"/>
                </a:cubicBezTo>
                <a:cubicBezTo>
                  <a:pt x="224245" y="130788"/>
                  <a:pt x="211451" y="134874"/>
                  <a:pt x="202474" y="143851"/>
                </a:cubicBezTo>
                <a:cubicBezTo>
                  <a:pt x="188882" y="157443"/>
                  <a:pt x="190687" y="173956"/>
                  <a:pt x="182880" y="189571"/>
                </a:cubicBezTo>
                <a:cubicBezTo>
                  <a:pt x="179369" y="196592"/>
                  <a:pt x="173328" y="202145"/>
                  <a:pt x="169817" y="209166"/>
                </a:cubicBezTo>
                <a:cubicBezTo>
                  <a:pt x="152860" y="243080"/>
                  <a:pt x="175260" y="236380"/>
                  <a:pt x="176348" y="241823"/>
                </a:cubicBezTo>
                <a:close/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9" name="Google Shape;159;p3"/>
          <p:cNvCxnSpPr/>
          <p:nvPr/>
        </p:nvCxnSpPr>
        <p:spPr>
          <a:xfrm rot="10800000" flipH="1">
            <a:off x="3886200" y="3475055"/>
            <a:ext cx="740563" cy="1064622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0" name="Google Shape;160;p3"/>
          <p:cNvSpPr txBox="1"/>
          <p:nvPr/>
        </p:nvSpPr>
        <p:spPr>
          <a:xfrm>
            <a:off x="1890277" y="4539677"/>
            <a:ext cx="1965626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8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Regio CIK</a:t>
            </a:r>
            <a:endParaRPr/>
          </a:p>
        </p:txBody>
      </p:sp>
      <p:sp>
        <p:nvSpPr>
          <p:cNvPr id="161" name="Google Shape;161;p3"/>
          <p:cNvSpPr/>
          <p:nvPr/>
        </p:nvSpPr>
        <p:spPr>
          <a:xfrm>
            <a:off x="5898538" y="1599464"/>
            <a:ext cx="4180659" cy="2971800"/>
          </a:xfrm>
          <a:custGeom>
            <a:avLst/>
            <a:gdLst/>
            <a:ahLst/>
            <a:cxnLst/>
            <a:rect l="l" t="t" r="r" b="b"/>
            <a:pathLst>
              <a:path w="4180659" h="2971800" extrusionOk="0">
                <a:moveTo>
                  <a:pt x="718636" y="0"/>
                </a:moveTo>
                <a:lnTo>
                  <a:pt x="718636" y="0"/>
                </a:lnTo>
                <a:cubicBezTo>
                  <a:pt x="701219" y="13063"/>
                  <a:pt x="685054" y="27987"/>
                  <a:pt x="666385" y="39188"/>
                </a:cubicBezTo>
                <a:cubicBezTo>
                  <a:pt x="630011" y="61013"/>
                  <a:pt x="597083" y="64258"/>
                  <a:pt x="555351" y="71845"/>
                </a:cubicBezTo>
                <a:cubicBezTo>
                  <a:pt x="485173" y="84604"/>
                  <a:pt x="486348" y="83736"/>
                  <a:pt x="424722" y="91440"/>
                </a:cubicBezTo>
                <a:cubicBezTo>
                  <a:pt x="400589" y="107529"/>
                  <a:pt x="389436" y="115614"/>
                  <a:pt x="359408" y="130628"/>
                </a:cubicBezTo>
                <a:cubicBezTo>
                  <a:pt x="344578" y="138043"/>
                  <a:pt x="328783" y="143362"/>
                  <a:pt x="313688" y="150223"/>
                </a:cubicBezTo>
                <a:cubicBezTo>
                  <a:pt x="304824" y="154252"/>
                  <a:pt x="296799" y="160206"/>
                  <a:pt x="287562" y="163285"/>
                </a:cubicBezTo>
                <a:cubicBezTo>
                  <a:pt x="270530" y="168962"/>
                  <a:pt x="252658" y="171722"/>
                  <a:pt x="235311" y="176348"/>
                </a:cubicBezTo>
                <a:cubicBezTo>
                  <a:pt x="219996" y="180432"/>
                  <a:pt x="204831" y="185057"/>
                  <a:pt x="189591" y="189411"/>
                </a:cubicBezTo>
                <a:cubicBezTo>
                  <a:pt x="180882" y="195942"/>
                  <a:pt x="171730" y="201921"/>
                  <a:pt x="163465" y="209005"/>
                </a:cubicBezTo>
                <a:cubicBezTo>
                  <a:pt x="156452" y="215016"/>
                  <a:pt x="151260" y="223058"/>
                  <a:pt x="143871" y="228600"/>
                </a:cubicBezTo>
                <a:cubicBezTo>
                  <a:pt x="133715" y="236217"/>
                  <a:pt x="121777" y="241152"/>
                  <a:pt x="111214" y="248194"/>
                </a:cubicBezTo>
                <a:cubicBezTo>
                  <a:pt x="102156" y="254232"/>
                  <a:pt x="93797" y="261257"/>
                  <a:pt x="85088" y="267788"/>
                </a:cubicBezTo>
                <a:cubicBezTo>
                  <a:pt x="76379" y="280851"/>
                  <a:pt x="65983" y="292935"/>
                  <a:pt x="58962" y="306977"/>
                </a:cubicBezTo>
                <a:cubicBezTo>
                  <a:pt x="44132" y="336637"/>
                  <a:pt x="19774" y="398417"/>
                  <a:pt x="19774" y="398417"/>
                </a:cubicBezTo>
                <a:cubicBezTo>
                  <a:pt x="17597" y="409303"/>
                  <a:pt x="16163" y="420364"/>
                  <a:pt x="13242" y="431074"/>
                </a:cubicBezTo>
                <a:cubicBezTo>
                  <a:pt x="9619" y="444358"/>
                  <a:pt x="1160" y="456528"/>
                  <a:pt x="179" y="470263"/>
                </a:cubicBezTo>
                <a:cubicBezTo>
                  <a:pt x="-1071" y="487771"/>
                  <a:pt x="4534" y="505097"/>
                  <a:pt x="6711" y="522514"/>
                </a:cubicBezTo>
                <a:cubicBezTo>
                  <a:pt x="4534" y="529045"/>
                  <a:pt x="179" y="535223"/>
                  <a:pt x="179" y="542108"/>
                </a:cubicBezTo>
                <a:cubicBezTo>
                  <a:pt x="179" y="563988"/>
                  <a:pt x="2420" y="585968"/>
                  <a:pt x="6711" y="607423"/>
                </a:cubicBezTo>
                <a:cubicBezTo>
                  <a:pt x="9010" y="618920"/>
                  <a:pt x="15657" y="629102"/>
                  <a:pt x="19774" y="640080"/>
                </a:cubicBezTo>
                <a:cubicBezTo>
                  <a:pt x="22191" y="646526"/>
                  <a:pt x="23593" y="653346"/>
                  <a:pt x="26305" y="659674"/>
                </a:cubicBezTo>
                <a:cubicBezTo>
                  <a:pt x="30140" y="668623"/>
                  <a:pt x="36041" y="676650"/>
                  <a:pt x="39368" y="685800"/>
                </a:cubicBezTo>
                <a:cubicBezTo>
                  <a:pt x="44785" y="700696"/>
                  <a:pt x="47419" y="716484"/>
                  <a:pt x="52431" y="731520"/>
                </a:cubicBezTo>
                <a:cubicBezTo>
                  <a:pt x="56139" y="742643"/>
                  <a:pt x="61377" y="753199"/>
                  <a:pt x="65494" y="764177"/>
                </a:cubicBezTo>
                <a:cubicBezTo>
                  <a:pt x="79911" y="802621"/>
                  <a:pt x="62148" y="764017"/>
                  <a:pt x="85088" y="809897"/>
                </a:cubicBezTo>
                <a:cubicBezTo>
                  <a:pt x="87265" y="818606"/>
                  <a:pt x="88780" y="827507"/>
                  <a:pt x="91619" y="836023"/>
                </a:cubicBezTo>
                <a:cubicBezTo>
                  <a:pt x="95326" y="847146"/>
                  <a:pt x="102754" y="857115"/>
                  <a:pt x="104682" y="868680"/>
                </a:cubicBezTo>
                <a:cubicBezTo>
                  <a:pt x="109349" y="896680"/>
                  <a:pt x="106729" y="925558"/>
                  <a:pt x="111214" y="953588"/>
                </a:cubicBezTo>
                <a:cubicBezTo>
                  <a:pt x="115469" y="980179"/>
                  <a:pt x="125527" y="1005558"/>
                  <a:pt x="130808" y="1031965"/>
                </a:cubicBezTo>
                <a:cubicBezTo>
                  <a:pt x="132985" y="1042851"/>
                  <a:pt x="134931" y="1053786"/>
                  <a:pt x="137339" y="1064623"/>
                </a:cubicBezTo>
                <a:cubicBezTo>
                  <a:pt x="139286" y="1073386"/>
                  <a:pt x="142265" y="1081916"/>
                  <a:pt x="143871" y="1090748"/>
                </a:cubicBezTo>
                <a:cubicBezTo>
                  <a:pt x="155169" y="1152888"/>
                  <a:pt x="141373" y="1118410"/>
                  <a:pt x="163465" y="1162594"/>
                </a:cubicBezTo>
                <a:cubicBezTo>
                  <a:pt x="165642" y="1175657"/>
                  <a:pt x="166358" y="1189049"/>
                  <a:pt x="169996" y="1201783"/>
                </a:cubicBezTo>
                <a:cubicBezTo>
                  <a:pt x="179453" y="1234882"/>
                  <a:pt x="195903" y="1265999"/>
                  <a:pt x="202654" y="1299754"/>
                </a:cubicBezTo>
                <a:cubicBezTo>
                  <a:pt x="207142" y="1322193"/>
                  <a:pt x="209569" y="1337021"/>
                  <a:pt x="215716" y="1358537"/>
                </a:cubicBezTo>
                <a:cubicBezTo>
                  <a:pt x="217607" y="1365157"/>
                  <a:pt x="219399" y="1371863"/>
                  <a:pt x="222248" y="1378131"/>
                </a:cubicBezTo>
                <a:cubicBezTo>
                  <a:pt x="230306" y="1395859"/>
                  <a:pt x="240139" y="1412737"/>
                  <a:pt x="248374" y="1430383"/>
                </a:cubicBezTo>
                <a:cubicBezTo>
                  <a:pt x="255386" y="1445408"/>
                  <a:pt x="261437" y="1460863"/>
                  <a:pt x="267968" y="1476103"/>
                </a:cubicBezTo>
                <a:cubicBezTo>
                  <a:pt x="281097" y="1541750"/>
                  <a:pt x="264622" y="1474270"/>
                  <a:pt x="294094" y="1547948"/>
                </a:cubicBezTo>
                <a:cubicBezTo>
                  <a:pt x="297428" y="1556283"/>
                  <a:pt x="297557" y="1565638"/>
                  <a:pt x="300625" y="1574074"/>
                </a:cubicBezTo>
                <a:cubicBezTo>
                  <a:pt x="306291" y="1589656"/>
                  <a:pt x="314553" y="1604212"/>
                  <a:pt x="320219" y="1619794"/>
                </a:cubicBezTo>
                <a:cubicBezTo>
                  <a:pt x="323287" y="1628230"/>
                  <a:pt x="324285" y="1637289"/>
                  <a:pt x="326751" y="1645920"/>
                </a:cubicBezTo>
                <a:cubicBezTo>
                  <a:pt x="328642" y="1652540"/>
                  <a:pt x="331789" y="1658793"/>
                  <a:pt x="333282" y="1665514"/>
                </a:cubicBezTo>
                <a:cubicBezTo>
                  <a:pt x="336155" y="1678442"/>
                  <a:pt x="336330" y="1691926"/>
                  <a:pt x="339814" y="1704703"/>
                </a:cubicBezTo>
                <a:cubicBezTo>
                  <a:pt x="342899" y="1716014"/>
                  <a:pt x="349169" y="1726238"/>
                  <a:pt x="352876" y="1737360"/>
                </a:cubicBezTo>
                <a:cubicBezTo>
                  <a:pt x="355715" y="1745876"/>
                  <a:pt x="357231" y="1754777"/>
                  <a:pt x="359408" y="1763485"/>
                </a:cubicBezTo>
                <a:cubicBezTo>
                  <a:pt x="363100" y="1796715"/>
                  <a:pt x="366809" y="1849350"/>
                  <a:pt x="379002" y="1881051"/>
                </a:cubicBezTo>
                <a:cubicBezTo>
                  <a:pt x="382910" y="1891211"/>
                  <a:pt x="392065" y="1898468"/>
                  <a:pt x="398596" y="1907177"/>
                </a:cubicBezTo>
                <a:cubicBezTo>
                  <a:pt x="402950" y="1920240"/>
                  <a:pt x="406067" y="1933782"/>
                  <a:pt x="411659" y="1946365"/>
                </a:cubicBezTo>
                <a:cubicBezTo>
                  <a:pt x="414847" y="1953538"/>
                  <a:pt x="422240" y="1958513"/>
                  <a:pt x="424722" y="1965960"/>
                </a:cubicBezTo>
                <a:cubicBezTo>
                  <a:pt x="428910" y="1978523"/>
                  <a:pt x="428657" y="1992162"/>
                  <a:pt x="431254" y="2005148"/>
                </a:cubicBezTo>
                <a:cubicBezTo>
                  <a:pt x="433014" y="2013950"/>
                  <a:pt x="435767" y="2022527"/>
                  <a:pt x="437785" y="2031274"/>
                </a:cubicBezTo>
                <a:cubicBezTo>
                  <a:pt x="442298" y="2050832"/>
                  <a:pt x="445334" y="2070757"/>
                  <a:pt x="450848" y="2090057"/>
                </a:cubicBezTo>
                <a:cubicBezTo>
                  <a:pt x="454069" y="2101330"/>
                  <a:pt x="459794" y="2111736"/>
                  <a:pt x="463911" y="2122714"/>
                </a:cubicBezTo>
                <a:cubicBezTo>
                  <a:pt x="466328" y="2129160"/>
                  <a:pt x="466440" y="2136706"/>
                  <a:pt x="470442" y="2142308"/>
                </a:cubicBezTo>
                <a:cubicBezTo>
                  <a:pt x="477600" y="2152330"/>
                  <a:pt x="487859" y="2159725"/>
                  <a:pt x="496568" y="2168434"/>
                </a:cubicBezTo>
                <a:cubicBezTo>
                  <a:pt x="498745" y="2214154"/>
                  <a:pt x="497422" y="2260176"/>
                  <a:pt x="503099" y="2305594"/>
                </a:cubicBezTo>
                <a:cubicBezTo>
                  <a:pt x="517490" y="2420725"/>
                  <a:pt x="517450" y="2396111"/>
                  <a:pt x="542288" y="2462348"/>
                </a:cubicBezTo>
                <a:cubicBezTo>
                  <a:pt x="571214" y="2539487"/>
                  <a:pt x="508029" y="2383110"/>
                  <a:pt x="568414" y="2521131"/>
                </a:cubicBezTo>
                <a:cubicBezTo>
                  <a:pt x="577813" y="2542613"/>
                  <a:pt x="594539" y="2586445"/>
                  <a:pt x="594539" y="2586445"/>
                </a:cubicBezTo>
                <a:cubicBezTo>
                  <a:pt x="596716" y="2599508"/>
                  <a:pt x="596883" y="2613070"/>
                  <a:pt x="601071" y="2625634"/>
                </a:cubicBezTo>
                <a:cubicBezTo>
                  <a:pt x="603553" y="2633081"/>
                  <a:pt x="610624" y="2638207"/>
                  <a:pt x="614134" y="2645228"/>
                </a:cubicBezTo>
                <a:cubicBezTo>
                  <a:pt x="617213" y="2651386"/>
                  <a:pt x="618853" y="2658181"/>
                  <a:pt x="620665" y="2664823"/>
                </a:cubicBezTo>
                <a:cubicBezTo>
                  <a:pt x="627726" y="2690714"/>
                  <a:pt x="630235" y="2720435"/>
                  <a:pt x="646791" y="2743200"/>
                </a:cubicBezTo>
                <a:cubicBezTo>
                  <a:pt x="658597" y="2759433"/>
                  <a:pt x="673936" y="2772862"/>
                  <a:pt x="685979" y="2788920"/>
                </a:cubicBezTo>
                <a:cubicBezTo>
                  <a:pt x="693596" y="2799076"/>
                  <a:pt x="698532" y="2811014"/>
                  <a:pt x="705574" y="2821577"/>
                </a:cubicBezTo>
                <a:cubicBezTo>
                  <a:pt x="717691" y="2839753"/>
                  <a:pt x="730467" y="2857830"/>
                  <a:pt x="751294" y="2867297"/>
                </a:cubicBezTo>
                <a:cubicBezTo>
                  <a:pt x="765723" y="2873856"/>
                  <a:pt x="781774" y="2876006"/>
                  <a:pt x="797014" y="2880360"/>
                </a:cubicBezTo>
                <a:cubicBezTo>
                  <a:pt x="830392" y="2902612"/>
                  <a:pt x="811632" y="2893279"/>
                  <a:pt x="868859" y="2906485"/>
                </a:cubicBezTo>
                <a:lnTo>
                  <a:pt x="986425" y="2932611"/>
                </a:lnTo>
                <a:cubicBezTo>
                  <a:pt x="1003918" y="2936648"/>
                  <a:pt x="1020782" y="2944223"/>
                  <a:pt x="1038676" y="2945674"/>
                </a:cubicBezTo>
                <a:cubicBezTo>
                  <a:pt x="1101644" y="2950779"/>
                  <a:pt x="1164951" y="2950028"/>
                  <a:pt x="1228088" y="2952205"/>
                </a:cubicBezTo>
                <a:lnTo>
                  <a:pt x="1280339" y="2965268"/>
                </a:lnTo>
                <a:cubicBezTo>
                  <a:pt x="1291156" y="2967764"/>
                  <a:pt x="1301895" y="2971800"/>
                  <a:pt x="1312996" y="2971800"/>
                </a:cubicBezTo>
                <a:cubicBezTo>
                  <a:pt x="1321429" y="2971800"/>
                  <a:pt x="1399701" y="2960347"/>
                  <a:pt x="1410968" y="2958737"/>
                </a:cubicBezTo>
                <a:cubicBezTo>
                  <a:pt x="1465140" y="2940678"/>
                  <a:pt x="1406919" y="2958255"/>
                  <a:pt x="1528534" y="2945674"/>
                </a:cubicBezTo>
                <a:cubicBezTo>
                  <a:pt x="1559160" y="2942506"/>
                  <a:pt x="1589239" y="2934446"/>
                  <a:pt x="1619974" y="2932611"/>
                </a:cubicBezTo>
                <a:cubicBezTo>
                  <a:pt x="1735239" y="2925729"/>
                  <a:pt x="1850751" y="2923902"/>
                  <a:pt x="1966139" y="2919548"/>
                </a:cubicBezTo>
                <a:cubicBezTo>
                  <a:pt x="2014779" y="2914144"/>
                  <a:pt x="2041864" y="2912853"/>
                  <a:pt x="2090236" y="2899954"/>
                </a:cubicBezTo>
                <a:cubicBezTo>
                  <a:pt x="2269492" y="2852152"/>
                  <a:pt x="2019869" y="2914701"/>
                  <a:pt x="2142488" y="2873828"/>
                </a:cubicBezTo>
                <a:cubicBezTo>
                  <a:pt x="2155051" y="2869640"/>
                  <a:pt x="2168524" y="2868844"/>
                  <a:pt x="2181676" y="2867297"/>
                </a:cubicBezTo>
                <a:cubicBezTo>
                  <a:pt x="2205559" y="2864487"/>
                  <a:pt x="2229594" y="2863158"/>
                  <a:pt x="2253522" y="2860765"/>
                </a:cubicBezTo>
                <a:cubicBezTo>
                  <a:pt x="2273139" y="2858803"/>
                  <a:pt x="2292605" y="2854992"/>
                  <a:pt x="2312305" y="2854234"/>
                </a:cubicBezTo>
                <a:cubicBezTo>
                  <a:pt x="2405878" y="2850635"/>
                  <a:pt x="2499539" y="2849880"/>
                  <a:pt x="2593156" y="2847703"/>
                </a:cubicBezTo>
                <a:cubicBezTo>
                  <a:pt x="2608396" y="2845526"/>
                  <a:pt x="2623780" y="2844190"/>
                  <a:pt x="2638876" y="2841171"/>
                </a:cubicBezTo>
                <a:cubicBezTo>
                  <a:pt x="2694407" y="2830065"/>
                  <a:pt x="2620262" y="2840845"/>
                  <a:pt x="2678065" y="2821577"/>
                </a:cubicBezTo>
                <a:cubicBezTo>
                  <a:pt x="2690629" y="2817389"/>
                  <a:pt x="2704191" y="2817222"/>
                  <a:pt x="2717254" y="2815045"/>
                </a:cubicBezTo>
                <a:cubicBezTo>
                  <a:pt x="2728140" y="2810691"/>
                  <a:pt x="2738933" y="2806100"/>
                  <a:pt x="2749911" y="2801983"/>
                </a:cubicBezTo>
                <a:cubicBezTo>
                  <a:pt x="2756357" y="2799566"/>
                  <a:pt x="2763714" y="2799174"/>
                  <a:pt x="2769505" y="2795451"/>
                </a:cubicBezTo>
                <a:cubicBezTo>
                  <a:pt x="2831980" y="2755289"/>
                  <a:pt x="2828452" y="2756099"/>
                  <a:pt x="2867476" y="2717074"/>
                </a:cubicBezTo>
                <a:cubicBezTo>
                  <a:pt x="2883287" y="2669645"/>
                  <a:pt x="2860649" y="2730670"/>
                  <a:pt x="2893602" y="2671354"/>
                </a:cubicBezTo>
                <a:cubicBezTo>
                  <a:pt x="2899296" y="2661105"/>
                  <a:pt x="2902311" y="2649583"/>
                  <a:pt x="2906665" y="2638697"/>
                </a:cubicBezTo>
                <a:cubicBezTo>
                  <a:pt x="2908842" y="2627811"/>
                  <a:pt x="2907753" y="2615716"/>
                  <a:pt x="2913196" y="2606040"/>
                </a:cubicBezTo>
                <a:cubicBezTo>
                  <a:pt x="2927714" y="2580230"/>
                  <a:pt x="2965448" y="2534194"/>
                  <a:pt x="2965448" y="2534194"/>
                </a:cubicBezTo>
                <a:cubicBezTo>
                  <a:pt x="2980422" y="2489268"/>
                  <a:pt x="2958564" y="2542455"/>
                  <a:pt x="2998105" y="2495005"/>
                </a:cubicBezTo>
                <a:cubicBezTo>
                  <a:pt x="3002512" y="2489716"/>
                  <a:pt x="3000817" y="2481139"/>
                  <a:pt x="3004636" y="2475411"/>
                </a:cubicBezTo>
                <a:cubicBezTo>
                  <a:pt x="3055436" y="2399211"/>
                  <a:pt x="3042131" y="2412999"/>
                  <a:pt x="3089545" y="2377440"/>
                </a:cubicBezTo>
                <a:cubicBezTo>
                  <a:pt x="3093899" y="2370908"/>
                  <a:pt x="3098448" y="2364502"/>
                  <a:pt x="3102608" y="2357845"/>
                </a:cubicBezTo>
                <a:cubicBezTo>
                  <a:pt x="3118316" y="2332713"/>
                  <a:pt x="3119511" y="2322927"/>
                  <a:pt x="3141796" y="2305594"/>
                </a:cubicBezTo>
                <a:cubicBezTo>
                  <a:pt x="3154189" y="2295955"/>
                  <a:pt x="3167261" y="2287092"/>
                  <a:pt x="3180985" y="2279468"/>
                </a:cubicBezTo>
                <a:cubicBezTo>
                  <a:pt x="3187003" y="2276125"/>
                  <a:pt x="3194109" y="2275290"/>
                  <a:pt x="3200579" y="2272937"/>
                </a:cubicBezTo>
                <a:cubicBezTo>
                  <a:pt x="3218061" y="2266580"/>
                  <a:pt x="3235560" y="2260252"/>
                  <a:pt x="3252831" y="2253343"/>
                </a:cubicBezTo>
                <a:cubicBezTo>
                  <a:pt x="3351422" y="2213906"/>
                  <a:pt x="3299924" y="2225154"/>
                  <a:pt x="3376928" y="2214154"/>
                </a:cubicBezTo>
                <a:cubicBezTo>
                  <a:pt x="3392168" y="2209800"/>
                  <a:pt x="3407499" y="2205752"/>
                  <a:pt x="3422648" y="2201091"/>
                </a:cubicBezTo>
                <a:cubicBezTo>
                  <a:pt x="3443247" y="2194753"/>
                  <a:pt x="3466148" y="2185133"/>
                  <a:pt x="3487962" y="2181497"/>
                </a:cubicBezTo>
                <a:cubicBezTo>
                  <a:pt x="3536324" y="2173437"/>
                  <a:pt x="3539647" y="2177113"/>
                  <a:pt x="3585934" y="2168434"/>
                </a:cubicBezTo>
                <a:cubicBezTo>
                  <a:pt x="3605662" y="2164735"/>
                  <a:pt x="3625122" y="2159725"/>
                  <a:pt x="3644716" y="2155371"/>
                </a:cubicBezTo>
                <a:cubicBezTo>
                  <a:pt x="3660956" y="2144544"/>
                  <a:pt x="3671498" y="2136347"/>
                  <a:pt x="3690436" y="2129245"/>
                </a:cubicBezTo>
                <a:cubicBezTo>
                  <a:pt x="3698841" y="2126093"/>
                  <a:pt x="3708184" y="2125936"/>
                  <a:pt x="3716562" y="2122714"/>
                </a:cubicBezTo>
                <a:cubicBezTo>
                  <a:pt x="3736575" y="2115017"/>
                  <a:pt x="3756166" y="2106177"/>
                  <a:pt x="3775345" y="2096588"/>
                </a:cubicBezTo>
                <a:cubicBezTo>
                  <a:pt x="3791045" y="2088738"/>
                  <a:pt x="3806116" y="2079662"/>
                  <a:pt x="3821065" y="2070463"/>
                </a:cubicBezTo>
                <a:cubicBezTo>
                  <a:pt x="3834436" y="2062235"/>
                  <a:pt x="3846212" y="2051358"/>
                  <a:pt x="3860254" y="2044337"/>
                </a:cubicBezTo>
                <a:cubicBezTo>
                  <a:pt x="3873317" y="2037806"/>
                  <a:pt x="3886919" y="2032257"/>
                  <a:pt x="3899442" y="2024743"/>
                </a:cubicBezTo>
                <a:cubicBezTo>
                  <a:pt x="3908777" y="2019142"/>
                  <a:pt x="3915831" y="2010016"/>
                  <a:pt x="3925568" y="2005148"/>
                </a:cubicBezTo>
                <a:cubicBezTo>
                  <a:pt x="3937884" y="1998990"/>
                  <a:pt x="3964756" y="1992085"/>
                  <a:pt x="3964756" y="1992085"/>
                </a:cubicBezTo>
                <a:cubicBezTo>
                  <a:pt x="3971288" y="1985554"/>
                  <a:pt x="3977202" y="1978340"/>
                  <a:pt x="3984351" y="1972491"/>
                </a:cubicBezTo>
                <a:cubicBezTo>
                  <a:pt x="4011453" y="1950317"/>
                  <a:pt x="4035013" y="1939128"/>
                  <a:pt x="4056196" y="1913708"/>
                </a:cubicBezTo>
                <a:cubicBezTo>
                  <a:pt x="4061221" y="1907678"/>
                  <a:pt x="4064905" y="1900645"/>
                  <a:pt x="4069259" y="1894114"/>
                </a:cubicBezTo>
                <a:cubicBezTo>
                  <a:pt x="4071436" y="1885405"/>
                  <a:pt x="4071405" y="1875820"/>
                  <a:pt x="4075791" y="1867988"/>
                </a:cubicBezTo>
                <a:cubicBezTo>
                  <a:pt x="4102064" y="1821072"/>
                  <a:pt x="4160699" y="1730828"/>
                  <a:pt x="4160699" y="1730828"/>
                </a:cubicBezTo>
                <a:cubicBezTo>
                  <a:pt x="4175991" y="1669662"/>
                  <a:pt x="4189214" y="1656856"/>
                  <a:pt x="4173762" y="1600200"/>
                </a:cubicBezTo>
                <a:cubicBezTo>
                  <a:pt x="4171696" y="1592627"/>
                  <a:pt x="4165724" y="1586636"/>
                  <a:pt x="4160699" y="1580605"/>
                </a:cubicBezTo>
                <a:cubicBezTo>
                  <a:pt x="4154786" y="1573509"/>
                  <a:pt x="4149367" y="1565142"/>
                  <a:pt x="4141105" y="1561011"/>
                </a:cubicBezTo>
                <a:cubicBezTo>
                  <a:pt x="4118312" y="1549615"/>
                  <a:pt x="4092289" y="1545794"/>
                  <a:pt x="4069259" y="1534885"/>
                </a:cubicBezTo>
                <a:cubicBezTo>
                  <a:pt x="4050697" y="1526093"/>
                  <a:pt x="4035039" y="1512063"/>
                  <a:pt x="4017008" y="1502228"/>
                </a:cubicBezTo>
                <a:cubicBezTo>
                  <a:pt x="4009082" y="1497905"/>
                  <a:pt x="3977775" y="1490787"/>
                  <a:pt x="3971288" y="1489165"/>
                </a:cubicBezTo>
                <a:cubicBezTo>
                  <a:pt x="3964757" y="1484811"/>
                  <a:pt x="3959071" y="1478785"/>
                  <a:pt x="3951694" y="1476103"/>
                </a:cubicBezTo>
                <a:cubicBezTo>
                  <a:pt x="3907223" y="1459932"/>
                  <a:pt x="3893001" y="1464143"/>
                  <a:pt x="3847191" y="1456508"/>
                </a:cubicBezTo>
                <a:cubicBezTo>
                  <a:pt x="3825290" y="1452858"/>
                  <a:pt x="3803648" y="1447799"/>
                  <a:pt x="3781876" y="1443445"/>
                </a:cubicBezTo>
                <a:cubicBezTo>
                  <a:pt x="3720461" y="1406596"/>
                  <a:pt x="3771753" y="1430750"/>
                  <a:pt x="3664311" y="1417320"/>
                </a:cubicBezTo>
                <a:cubicBezTo>
                  <a:pt x="3657479" y="1416466"/>
                  <a:pt x="3651336" y="1412679"/>
                  <a:pt x="3644716" y="1410788"/>
                </a:cubicBezTo>
                <a:cubicBezTo>
                  <a:pt x="3636085" y="1408322"/>
                  <a:pt x="3627107" y="1407095"/>
                  <a:pt x="3618591" y="1404257"/>
                </a:cubicBezTo>
                <a:cubicBezTo>
                  <a:pt x="3600944" y="1398375"/>
                  <a:pt x="3584225" y="1389773"/>
                  <a:pt x="3566339" y="1384663"/>
                </a:cubicBezTo>
                <a:cubicBezTo>
                  <a:pt x="3553606" y="1381025"/>
                  <a:pt x="3540214" y="1380308"/>
                  <a:pt x="3527151" y="1378131"/>
                </a:cubicBezTo>
                <a:cubicBezTo>
                  <a:pt x="3481271" y="1355191"/>
                  <a:pt x="3519875" y="1372954"/>
                  <a:pt x="3481431" y="1358537"/>
                </a:cubicBezTo>
                <a:cubicBezTo>
                  <a:pt x="3470453" y="1354420"/>
                  <a:pt x="3460421" y="1346818"/>
                  <a:pt x="3448774" y="1345474"/>
                </a:cubicBezTo>
                <a:cubicBezTo>
                  <a:pt x="3403304" y="1340228"/>
                  <a:pt x="3357334" y="1341120"/>
                  <a:pt x="3311614" y="1338943"/>
                </a:cubicBezTo>
                <a:cubicBezTo>
                  <a:pt x="3290561" y="1333679"/>
                  <a:pt x="3265732" y="1328181"/>
                  <a:pt x="3246299" y="1319348"/>
                </a:cubicBezTo>
                <a:cubicBezTo>
                  <a:pt x="3161472" y="1280790"/>
                  <a:pt x="3250777" y="1312132"/>
                  <a:pt x="3194048" y="1293223"/>
                </a:cubicBezTo>
                <a:cubicBezTo>
                  <a:pt x="3101000" y="1225551"/>
                  <a:pt x="3141875" y="1263104"/>
                  <a:pt x="3069951" y="1182188"/>
                </a:cubicBezTo>
                <a:cubicBezTo>
                  <a:pt x="3053529" y="1132928"/>
                  <a:pt x="3075684" y="1193656"/>
                  <a:pt x="3050356" y="1143000"/>
                </a:cubicBezTo>
                <a:cubicBezTo>
                  <a:pt x="3047277" y="1136842"/>
                  <a:pt x="3046002" y="1129937"/>
                  <a:pt x="3043825" y="1123405"/>
                </a:cubicBezTo>
                <a:cubicBezTo>
                  <a:pt x="3041648" y="1103811"/>
                  <a:pt x="3040535" y="1084069"/>
                  <a:pt x="3037294" y="1064623"/>
                </a:cubicBezTo>
                <a:cubicBezTo>
                  <a:pt x="3034592" y="1048411"/>
                  <a:pt x="3019840" y="1022489"/>
                  <a:pt x="3011168" y="1012371"/>
                </a:cubicBezTo>
                <a:cubicBezTo>
                  <a:pt x="3006059" y="1006411"/>
                  <a:pt x="2997382" y="1004588"/>
                  <a:pt x="2991574" y="999308"/>
                </a:cubicBezTo>
                <a:cubicBezTo>
                  <a:pt x="2973348" y="982739"/>
                  <a:pt x="2963706" y="950541"/>
                  <a:pt x="2939322" y="947057"/>
                </a:cubicBezTo>
                <a:lnTo>
                  <a:pt x="2893602" y="940525"/>
                </a:lnTo>
                <a:cubicBezTo>
                  <a:pt x="2880539" y="936171"/>
                  <a:pt x="2867916" y="930163"/>
                  <a:pt x="2854414" y="927463"/>
                </a:cubicBezTo>
                <a:cubicBezTo>
                  <a:pt x="2773557" y="911292"/>
                  <a:pt x="2810448" y="920500"/>
                  <a:pt x="2743379" y="901337"/>
                </a:cubicBezTo>
                <a:cubicBezTo>
                  <a:pt x="2736848" y="896983"/>
                  <a:pt x="2730600" y="892169"/>
                  <a:pt x="2723785" y="888274"/>
                </a:cubicBezTo>
                <a:cubicBezTo>
                  <a:pt x="2715331" y="883443"/>
                  <a:pt x="2704544" y="882096"/>
                  <a:pt x="2697659" y="875211"/>
                </a:cubicBezTo>
                <a:cubicBezTo>
                  <a:pt x="2690774" y="868326"/>
                  <a:pt x="2688950" y="857794"/>
                  <a:pt x="2684596" y="849085"/>
                </a:cubicBezTo>
                <a:cubicBezTo>
                  <a:pt x="2685604" y="841019"/>
                  <a:pt x="2692050" y="779134"/>
                  <a:pt x="2697659" y="764177"/>
                </a:cubicBezTo>
                <a:cubicBezTo>
                  <a:pt x="2705273" y="743873"/>
                  <a:pt x="2717613" y="741926"/>
                  <a:pt x="2730316" y="724988"/>
                </a:cubicBezTo>
                <a:cubicBezTo>
                  <a:pt x="2738576" y="713975"/>
                  <a:pt x="2756770" y="680682"/>
                  <a:pt x="2762974" y="666205"/>
                </a:cubicBezTo>
                <a:cubicBezTo>
                  <a:pt x="2765686" y="659877"/>
                  <a:pt x="2766426" y="652769"/>
                  <a:pt x="2769505" y="646611"/>
                </a:cubicBezTo>
                <a:cubicBezTo>
                  <a:pt x="2773016" y="639590"/>
                  <a:pt x="2778214" y="633548"/>
                  <a:pt x="2782568" y="627017"/>
                </a:cubicBezTo>
                <a:cubicBezTo>
                  <a:pt x="2784745" y="620486"/>
                  <a:pt x="2789099" y="614308"/>
                  <a:pt x="2789099" y="607423"/>
                </a:cubicBezTo>
                <a:cubicBezTo>
                  <a:pt x="2789099" y="584154"/>
                  <a:pt x="2769379" y="534732"/>
                  <a:pt x="2756442" y="522514"/>
                </a:cubicBezTo>
                <a:cubicBezTo>
                  <a:pt x="2730099" y="497634"/>
                  <a:pt x="2694571" y="484675"/>
                  <a:pt x="2665002" y="463731"/>
                </a:cubicBezTo>
                <a:cubicBezTo>
                  <a:pt x="2642251" y="447615"/>
                  <a:pt x="2617105" y="433251"/>
                  <a:pt x="2599688" y="411480"/>
                </a:cubicBezTo>
                <a:cubicBezTo>
                  <a:pt x="2590979" y="400594"/>
                  <a:pt x="2584448" y="387532"/>
                  <a:pt x="2573562" y="378823"/>
                </a:cubicBezTo>
                <a:cubicBezTo>
                  <a:pt x="2562158" y="369699"/>
                  <a:pt x="2547141" y="366321"/>
                  <a:pt x="2534374" y="359228"/>
                </a:cubicBezTo>
                <a:cubicBezTo>
                  <a:pt x="2527512" y="355416"/>
                  <a:pt x="2521167" y="350728"/>
                  <a:pt x="2514779" y="346165"/>
                </a:cubicBezTo>
                <a:cubicBezTo>
                  <a:pt x="2505921" y="339838"/>
                  <a:pt x="2498390" y="331439"/>
                  <a:pt x="2488654" y="326571"/>
                </a:cubicBezTo>
                <a:cubicBezTo>
                  <a:pt x="2480625" y="322557"/>
                  <a:pt x="2471159" y="322506"/>
                  <a:pt x="2462528" y="320040"/>
                </a:cubicBezTo>
                <a:cubicBezTo>
                  <a:pt x="2455908" y="318149"/>
                  <a:pt x="2449465" y="315685"/>
                  <a:pt x="2442934" y="313508"/>
                </a:cubicBezTo>
                <a:cubicBezTo>
                  <a:pt x="2374891" y="259077"/>
                  <a:pt x="2440430" y="309663"/>
                  <a:pt x="2318836" y="228600"/>
                </a:cubicBezTo>
                <a:cubicBezTo>
                  <a:pt x="2303253" y="218211"/>
                  <a:pt x="2290652" y="202519"/>
                  <a:pt x="2273116" y="195943"/>
                </a:cubicBezTo>
                <a:cubicBezTo>
                  <a:pt x="2254657" y="189021"/>
                  <a:pt x="2234038" y="190057"/>
                  <a:pt x="2214334" y="189411"/>
                </a:cubicBezTo>
                <a:cubicBezTo>
                  <a:pt x="2101162" y="185700"/>
                  <a:pt x="1987911" y="185057"/>
                  <a:pt x="1874699" y="182880"/>
                </a:cubicBezTo>
                <a:cubicBezTo>
                  <a:pt x="1857282" y="180703"/>
                  <a:pt x="1839956" y="177599"/>
                  <a:pt x="1822448" y="176348"/>
                </a:cubicBezTo>
                <a:cubicBezTo>
                  <a:pt x="1745857" y="170877"/>
                  <a:pt x="1574542" y="165628"/>
                  <a:pt x="1508939" y="163285"/>
                </a:cubicBezTo>
                <a:cubicBezTo>
                  <a:pt x="1489345" y="161108"/>
                  <a:pt x="1469488" y="160620"/>
                  <a:pt x="1450156" y="156754"/>
                </a:cubicBezTo>
                <a:cubicBezTo>
                  <a:pt x="1436654" y="154054"/>
                  <a:pt x="1424550" y="145955"/>
                  <a:pt x="1410968" y="143691"/>
                </a:cubicBezTo>
                <a:cubicBezTo>
                  <a:pt x="1385108" y="139381"/>
                  <a:pt x="1358717" y="139337"/>
                  <a:pt x="1332591" y="137160"/>
                </a:cubicBezTo>
                <a:cubicBezTo>
                  <a:pt x="1256347" y="106662"/>
                  <a:pt x="1321690" y="129901"/>
                  <a:pt x="1169305" y="104503"/>
                </a:cubicBezTo>
                <a:cubicBezTo>
                  <a:pt x="1143179" y="100149"/>
                  <a:pt x="1116623" y="97864"/>
                  <a:pt x="1090928" y="91440"/>
                </a:cubicBezTo>
                <a:cubicBezTo>
                  <a:pt x="1054032" y="82215"/>
                  <a:pt x="1073604" y="86668"/>
                  <a:pt x="1032145" y="78377"/>
                </a:cubicBezTo>
                <a:cubicBezTo>
                  <a:pt x="1021259" y="74023"/>
                  <a:pt x="1010611" y="69021"/>
                  <a:pt x="999488" y="65314"/>
                </a:cubicBezTo>
                <a:cubicBezTo>
                  <a:pt x="990972" y="62475"/>
                  <a:pt x="981798" y="61851"/>
                  <a:pt x="973362" y="58783"/>
                </a:cubicBezTo>
                <a:cubicBezTo>
                  <a:pt x="957780" y="53117"/>
                  <a:pt x="943782" y="42986"/>
                  <a:pt x="927642" y="39188"/>
                </a:cubicBezTo>
                <a:cubicBezTo>
                  <a:pt x="906344" y="34177"/>
                  <a:pt x="884099" y="34834"/>
                  <a:pt x="862328" y="32657"/>
                </a:cubicBezTo>
                <a:cubicBezTo>
                  <a:pt x="779980" y="10199"/>
                  <a:pt x="742585" y="5443"/>
                  <a:pt x="718636" y="0"/>
                </a:cubicBezTo>
                <a:close/>
              </a:path>
            </a:pathLst>
          </a:custGeom>
          <a:noFill/>
          <a:ln w="5715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3"/>
          <p:cNvSpPr txBox="1"/>
          <p:nvPr/>
        </p:nvSpPr>
        <p:spPr>
          <a:xfrm>
            <a:off x="849924" y="2507297"/>
            <a:ext cx="2988058" cy="95410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8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Eerstelijnszone BRAVIO</a:t>
            </a:r>
            <a:endParaRPr/>
          </a:p>
        </p:txBody>
      </p:sp>
      <p:cxnSp>
        <p:nvCxnSpPr>
          <p:cNvPr id="163" name="Google Shape;163;p3"/>
          <p:cNvCxnSpPr/>
          <p:nvPr/>
        </p:nvCxnSpPr>
        <p:spPr>
          <a:xfrm>
            <a:off x="3845915" y="3085364"/>
            <a:ext cx="2388648" cy="28018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4" name="Google Shape;164;p3"/>
          <p:cNvSpPr/>
          <p:nvPr/>
        </p:nvSpPr>
        <p:spPr>
          <a:xfrm>
            <a:off x="5898538" y="716907"/>
            <a:ext cx="3847056" cy="2815046"/>
          </a:xfrm>
          <a:custGeom>
            <a:avLst/>
            <a:gdLst/>
            <a:ahLst/>
            <a:cxnLst/>
            <a:rect l="l" t="t" r="r" b="b"/>
            <a:pathLst>
              <a:path w="3847056" h="2815046" extrusionOk="0">
                <a:moveTo>
                  <a:pt x="1449977" y="52251"/>
                </a:moveTo>
                <a:lnTo>
                  <a:pt x="1449977" y="52251"/>
                </a:lnTo>
                <a:lnTo>
                  <a:pt x="1371600" y="84908"/>
                </a:lnTo>
                <a:cubicBezTo>
                  <a:pt x="1365208" y="87465"/>
                  <a:pt x="1357734" y="87621"/>
                  <a:pt x="1352006" y="91440"/>
                </a:cubicBezTo>
                <a:cubicBezTo>
                  <a:pt x="1344321" y="96564"/>
                  <a:pt x="1339425" y="105023"/>
                  <a:pt x="1332412" y="111034"/>
                </a:cubicBezTo>
                <a:cubicBezTo>
                  <a:pt x="1324147" y="118118"/>
                  <a:pt x="1315343" y="124590"/>
                  <a:pt x="1306286" y="130628"/>
                </a:cubicBezTo>
                <a:cubicBezTo>
                  <a:pt x="1295723" y="137670"/>
                  <a:pt x="1284394" y="143495"/>
                  <a:pt x="1273629" y="150223"/>
                </a:cubicBezTo>
                <a:cubicBezTo>
                  <a:pt x="1266972" y="154384"/>
                  <a:pt x="1260850" y="159391"/>
                  <a:pt x="1254034" y="163286"/>
                </a:cubicBezTo>
                <a:cubicBezTo>
                  <a:pt x="1245581" y="168116"/>
                  <a:pt x="1236010" y="170947"/>
                  <a:pt x="1227909" y="176348"/>
                </a:cubicBezTo>
                <a:cubicBezTo>
                  <a:pt x="1209794" y="188425"/>
                  <a:pt x="1194199" y="204126"/>
                  <a:pt x="1175657" y="215537"/>
                </a:cubicBezTo>
                <a:cubicBezTo>
                  <a:pt x="1122248" y="248405"/>
                  <a:pt x="1162263" y="206931"/>
                  <a:pt x="1116874" y="248194"/>
                </a:cubicBezTo>
                <a:cubicBezTo>
                  <a:pt x="1100926" y="262692"/>
                  <a:pt x="1087518" y="279888"/>
                  <a:pt x="1071154" y="293914"/>
                </a:cubicBezTo>
                <a:cubicBezTo>
                  <a:pt x="1055914" y="306977"/>
                  <a:pt x="1039627" y="318910"/>
                  <a:pt x="1025434" y="333103"/>
                </a:cubicBezTo>
                <a:cubicBezTo>
                  <a:pt x="1017737" y="340800"/>
                  <a:pt x="1014032" y="352060"/>
                  <a:pt x="1005840" y="359228"/>
                </a:cubicBezTo>
                <a:cubicBezTo>
                  <a:pt x="996935" y="367020"/>
                  <a:pt x="959917" y="386041"/>
                  <a:pt x="947057" y="391886"/>
                </a:cubicBezTo>
                <a:cubicBezTo>
                  <a:pt x="899296" y="413595"/>
                  <a:pt x="872220" y="423658"/>
                  <a:pt x="816429" y="437606"/>
                </a:cubicBezTo>
                <a:cubicBezTo>
                  <a:pt x="801494" y="441340"/>
                  <a:pt x="785949" y="441960"/>
                  <a:pt x="770709" y="444137"/>
                </a:cubicBezTo>
                <a:cubicBezTo>
                  <a:pt x="764177" y="448491"/>
                  <a:pt x="758135" y="453689"/>
                  <a:pt x="751114" y="457200"/>
                </a:cubicBezTo>
                <a:cubicBezTo>
                  <a:pt x="740628" y="462443"/>
                  <a:pt x="728348" y="463968"/>
                  <a:pt x="718457" y="470263"/>
                </a:cubicBezTo>
                <a:cubicBezTo>
                  <a:pt x="704112" y="479392"/>
                  <a:pt x="694033" y="494484"/>
                  <a:pt x="679269" y="502920"/>
                </a:cubicBezTo>
                <a:cubicBezTo>
                  <a:pt x="669006" y="508785"/>
                  <a:pt x="626737" y="522607"/>
                  <a:pt x="607423" y="529046"/>
                </a:cubicBezTo>
                <a:cubicBezTo>
                  <a:pt x="596266" y="537015"/>
                  <a:pt x="468587" y="625707"/>
                  <a:pt x="450669" y="646611"/>
                </a:cubicBezTo>
                <a:cubicBezTo>
                  <a:pt x="437606" y="661851"/>
                  <a:pt x="422905" y="675828"/>
                  <a:pt x="411480" y="692331"/>
                </a:cubicBezTo>
                <a:cubicBezTo>
                  <a:pt x="394726" y="716531"/>
                  <a:pt x="394904" y="738265"/>
                  <a:pt x="372292" y="757646"/>
                </a:cubicBezTo>
                <a:cubicBezTo>
                  <a:pt x="359289" y="768791"/>
                  <a:pt x="341769" y="771161"/>
                  <a:pt x="326572" y="777240"/>
                </a:cubicBezTo>
                <a:cubicBezTo>
                  <a:pt x="311177" y="783398"/>
                  <a:pt x="295408" y="788894"/>
                  <a:pt x="280852" y="796834"/>
                </a:cubicBezTo>
                <a:cubicBezTo>
                  <a:pt x="271295" y="802047"/>
                  <a:pt x="263644" y="810185"/>
                  <a:pt x="254726" y="816428"/>
                </a:cubicBezTo>
                <a:cubicBezTo>
                  <a:pt x="241864" y="825431"/>
                  <a:pt x="215537" y="842554"/>
                  <a:pt x="215537" y="842554"/>
                </a:cubicBezTo>
                <a:cubicBezTo>
                  <a:pt x="209006" y="851263"/>
                  <a:pt x="203027" y="860415"/>
                  <a:pt x="195943" y="868680"/>
                </a:cubicBezTo>
                <a:cubicBezTo>
                  <a:pt x="189932" y="875693"/>
                  <a:pt x="181891" y="880885"/>
                  <a:pt x="176349" y="888274"/>
                </a:cubicBezTo>
                <a:cubicBezTo>
                  <a:pt x="132500" y="946739"/>
                  <a:pt x="180366" y="896649"/>
                  <a:pt x="137160" y="947057"/>
                </a:cubicBezTo>
                <a:cubicBezTo>
                  <a:pt x="131149" y="954070"/>
                  <a:pt x="123237" y="959360"/>
                  <a:pt x="117566" y="966651"/>
                </a:cubicBezTo>
                <a:cubicBezTo>
                  <a:pt x="107927" y="979044"/>
                  <a:pt x="101248" y="993581"/>
                  <a:pt x="91440" y="1005840"/>
                </a:cubicBezTo>
                <a:cubicBezTo>
                  <a:pt x="82731" y="1016726"/>
                  <a:pt x="73047" y="1026898"/>
                  <a:pt x="65314" y="1038497"/>
                </a:cubicBezTo>
                <a:cubicBezTo>
                  <a:pt x="59913" y="1046598"/>
                  <a:pt x="57083" y="1056169"/>
                  <a:pt x="52252" y="1064623"/>
                </a:cubicBezTo>
                <a:cubicBezTo>
                  <a:pt x="48358" y="1071439"/>
                  <a:pt x="43084" y="1077402"/>
                  <a:pt x="39189" y="1084217"/>
                </a:cubicBezTo>
                <a:cubicBezTo>
                  <a:pt x="30164" y="1100011"/>
                  <a:pt x="24173" y="1112766"/>
                  <a:pt x="19594" y="1129937"/>
                </a:cubicBezTo>
                <a:cubicBezTo>
                  <a:pt x="12655" y="1155957"/>
                  <a:pt x="0" y="1208314"/>
                  <a:pt x="0" y="1208314"/>
                </a:cubicBezTo>
                <a:cubicBezTo>
                  <a:pt x="6531" y="1269274"/>
                  <a:pt x="11748" y="1330389"/>
                  <a:pt x="19594" y="1391194"/>
                </a:cubicBezTo>
                <a:cubicBezTo>
                  <a:pt x="20475" y="1398022"/>
                  <a:pt x="24632" y="1404067"/>
                  <a:pt x="26126" y="1410788"/>
                </a:cubicBezTo>
                <a:cubicBezTo>
                  <a:pt x="28999" y="1423716"/>
                  <a:pt x="30060" y="1436991"/>
                  <a:pt x="32657" y="1449977"/>
                </a:cubicBezTo>
                <a:cubicBezTo>
                  <a:pt x="34417" y="1458779"/>
                  <a:pt x="37428" y="1467301"/>
                  <a:pt x="39189" y="1476103"/>
                </a:cubicBezTo>
                <a:cubicBezTo>
                  <a:pt x="41786" y="1489089"/>
                  <a:pt x="40966" y="1502931"/>
                  <a:pt x="45720" y="1515291"/>
                </a:cubicBezTo>
                <a:cubicBezTo>
                  <a:pt x="52021" y="1531674"/>
                  <a:pt x="63137" y="1545771"/>
                  <a:pt x="71846" y="1561011"/>
                </a:cubicBezTo>
                <a:cubicBezTo>
                  <a:pt x="73768" y="1569659"/>
                  <a:pt x="93489" y="1660839"/>
                  <a:pt x="97972" y="1672046"/>
                </a:cubicBezTo>
                <a:cubicBezTo>
                  <a:pt x="104491" y="1688343"/>
                  <a:pt x="115389" y="1702526"/>
                  <a:pt x="124097" y="1717766"/>
                </a:cubicBezTo>
                <a:cubicBezTo>
                  <a:pt x="128451" y="1735183"/>
                  <a:pt x="134040" y="1752337"/>
                  <a:pt x="137160" y="1770017"/>
                </a:cubicBezTo>
                <a:cubicBezTo>
                  <a:pt x="140586" y="1789432"/>
                  <a:pt x="137130" y="1810209"/>
                  <a:pt x="143692" y="1828800"/>
                </a:cubicBezTo>
                <a:cubicBezTo>
                  <a:pt x="150528" y="1848168"/>
                  <a:pt x="167164" y="1862680"/>
                  <a:pt x="176349" y="1881051"/>
                </a:cubicBezTo>
                <a:cubicBezTo>
                  <a:pt x="186835" y="1902024"/>
                  <a:pt x="191988" y="1925393"/>
                  <a:pt x="202474" y="1946366"/>
                </a:cubicBezTo>
                <a:cubicBezTo>
                  <a:pt x="209495" y="1960408"/>
                  <a:pt x="221082" y="1971772"/>
                  <a:pt x="228600" y="1985554"/>
                </a:cubicBezTo>
                <a:cubicBezTo>
                  <a:pt x="243396" y="2012680"/>
                  <a:pt x="241926" y="2028599"/>
                  <a:pt x="254726" y="2057400"/>
                </a:cubicBezTo>
                <a:cubicBezTo>
                  <a:pt x="266589" y="2084092"/>
                  <a:pt x="277711" y="2111473"/>
                  <a:pt x="293914" y="2135777"/>
                </a:cubicBezTo>
                <a:cubicBezTo>
                  <a:pt x="306977" y="2155371"/>
                  <a:pt x="324357" y="2172695"/>
                  <a:pt x="333103" y="2194560"/>
                </a:cubicBezTo>
                <a:cubicBezTo>
                  <a:pt x="337457" y="2205446"/>
                  <a:pt x="340552" y="2216924"/>
                  <a:pt x="346166" y="2227217"/>
                </a:cubicBezTo>
                <a:cubicBezTo>
                  <a:pt x="353684" y="2241000"/>
                  <a:pt x="366254" y="2251914"/>
                  <a:pt x="372292" y="2266406"/>
                </a:cubicBezTo>
                <a:cubicBezTo>
                  <a:pt x="464642" y="2488046"/>
                  <a:pt x="345599" y="2213021"/>
                  <a:pt x="444137" y="2410097"/>
                </a:cubicBezTo>
                <a:lnTo>
                  <a:pt x="476794" y="2475411"/>
                </a:lnTo>
                <a:cubicBezTo>
                  <a:pt x="481148" y="2484120"/>
                  <a:pt x="486241" y="2492497"/>
                  <a:pt x="489857" y="2501537"/>
                </a:cubicBezTo>
                <a:cubicBezTo>
                  <a:pt x="494211" y="2512423"/>
                  <a:pt x="496105" y="2524654"/>
                  <a:pt x="502920" y="2534194"/>
                </a:cubicBezTo>
                <a:cubicBezTo>
                  <a:pt x="507483" y="2540582"/>
                  <a:pt x="516484" y="2542232"/>
                  <a:pt x="522514" y="2547257"/>
                </a:cubicBezTo>
                <a:cubicBezTo>
                  <a:pt x="529610" y="2553170"/>
                  <a:pt x="534339" y="2561856"/>
                  <a:pt x="542109" y="2566851"/>
                </a:cubicBezTo>
                <a:cubicBezTo>
                  <a:pt x="589242" y="2597151"/>
                  <a:pt x="612747" y="2605523"/>
                  <a:pt x="659674" y="2625634"/>
                </a:cubicBezTo>
                <a:cubicBezTo>
                  <a:pt x="708297" y="2674254"/>
                  <a:pt x="646742" y="2614550"/>
                  <a:pt x="705394" y="2664823"/>
                </a:cubicBezTo>
                <a:cubicBezTo>
                  <a:pt x="712407" y="2670834"/>
                  <a:pt x="718978" y="2677404"/>
                  <a:pt x="724989" y="2684417"/>
                </a:cubicBezTo>
                <a:cubicBezTo>
                  <a:pt x="732073" y="2692682"/>
                  <a:pt x="736220" y="2703574"/>
                  <a:pt x="744583" y="2710543"/>
                </a:cubicBezTo>
                <a:cubicBezTo>
                  <a:pt x="749872" y="2714950"/>
                  <a:pt x="757646" y="2714897"/>
                  <a:pt x="764177" y="2717074"/>
                </a:cubicBezTo>
                <a:cubicBezTo>
                  <a:pt x="768531" y="2723605"/>
                  <a:pt x="770960" y="2731958"/>
                  <a:pt x="777240" y="2736668"/>
                </a:cubicBezTo>
                <a:cubicBezTo>
                  <a:pt x="788924" y="2745431"/>
                  <a:pt x="802574" y="2751644"/>
                  <a:pt x="816429" y="2756263"/>
                </a:cubicBezTo>
                <a:cubicBezTo>
                  <a:pt x="851858" y="2768073"/>
                  <a:pt x="890700" y="2771262"/>
                  <a:pt x="927463" y="2775857"/>
                </a:cubicBezTo>
                <a:cubicBezTo>
                  <a:pt x="1052190" y="2807039"/>
                  <a:pt x="888904" y="2769415"/>
                  <a:pt x="1071154" y="2795451"/>
                </a:cubicBezTo>
                <a:cubicBezTo>
                  <a:pt x="1102013" y="2799859"/>
                  <a:pt x="1132114" y="2808514"/>
                  <a:pt x="1162594" y="2815046"/>
                </a:cubicBezTo>
                <a:lnTo>
                  <a:pt x="1946366" y="2808514"/>
                </a:lnTo>
                <a:cubicBezTo>
                  <a:pt x="1960963" y="2808051"/>
                  <a:pt x="1972130" y="2794673"/>
                  <a:pt x="1985554" y="2788920"/>
                </a:cubicBezTo>
                <a:cubicBezTo>
                  <a:pt x="2036980" y="2766881"/>
                  <a:pt x="2028873" y="2770815"/>
                  <a:pt x="2076994" y="2762794"/>
                </a:cubicBezTo>
                <a:cubicBezTo>
                  <a:pt x="2085703" y="2758440"/>
                  <a:pt x="2094171" y="2753566"/>
                  <a:pt x="2103120" y="2749731"/>
                </a:cubicBezTo>
                <a:cubicBezTo>
                  <a:pt x="2122740" y="2741323"/>
                  <a:pt x="2129583" y="2744580"/>
                  <a:pt x="2148840" y="2730137"/>
                </a:cubicBezTo>
                <a:cubicBezTo>
                  <a:pt x="2158693" y="2722747"/>
                  <a:pt x="2164876" y="2711074"/>
                  <a:pt x="2174966" y="2704011"/>
                </a:cubicBezTo>
                <a:cubicBezTo>
                  <a:pt x="2186930" y="2695636"/>
                  <a:pt x="2201474" y="2691663"/>
                  <a:pt x="2214154" y="2684417"/>
                </a:cubicBezTo>
                <a:cubicBezTo>
                  <a:pt x="2231987" y="2674227"/>
                  <a:pt x="2248212" y="2661290"/>
                  <a:pt x="2266406" y="2651760"/>
                </a:cubicBezTo>
                <a:cubicBezTo>
                  <a:pt x="2294019" y="2637296"/>
                  <a:pt x="2324065" y="2627709"/>
                  <a:pt x="2351314" y="2612571"/>
                </a:cubicBezTo>
                <a:cubicBezTo>
                  <a:pt x="2382989" y="2594974"/>
                  <a:pt x="2412184" y="2573242"/>
                  <a:pt x="2442754" y="2553788"/>
                </a:cubicBezTo>
                <a:cubicBezTo>
                  <a:pt x="2595878" y="2456346"/>
                  <a:pt x="2432731" y="2558582"/>
                  <a:pt x="2521132" y="2508068"/>
                </a:cubicBezTo>
                <a:cubicBezTo>
                  <a:pt x="2527947" y="2504174"/>
                  <a:pt x="2533705" y="2498516"/>
                  <a:pt x="2540726" y="2495006"/>
                </a:cubicBezTo>
                <a:cubicBezTo>
                  <a:pt x="2546884" y="2491927"/>
                  <a:pt x="2553700" y="2490365"/>
                  <a:pt x="2560320" y="2488474"/>
                </a:cubicBezTo>
                <a:cubicBezTo>
                  <a:pt x="2581830" y="2482328"/>
                  <a:pt x="2596671" y="2479898"/>
                  <a:pt x="2619103" y="2475411"/>
                </a:cubicBezTo>
                <a:cubicBezTo>
                  <a:pt x="2632166" y="2466703"/>
                  <a:pt x="2644250" y="2456307"/>
                  <a:pt x="2658292" y="2449286"/>
                </a:cubicBezTo>
                <a:cubicBezTo>
                  <a:pt x="2679796" y="2438534"/>
                  <a:pt x="2743670" y="2412344"/>
                  <a:pt x="2775857" y="2403566"/>
                </a:cubicBezTo>
                <a:cubicBezTo>
                  <a:pt x="2786567" y="2400645"/>
                  <a:pt x="2797628" y="2399211"/>
                  <a:pt x="2808514" y="2397034"/>
                </a:cubicBezTo>
                <a:cubicBezTo>
                  <a:pt x="2817223" y="2390503"/>
                  <a:pt x="2824904" y="2382308"/>
                  <a:pt x="2834640" y="2377440"/>
                </a:cubicBezTo>
                <a:cubicBezTo>
                  <a:pt x="2842669" y="2373425"/>
                  <a:pt x="2852250" y="2373747"/>
                  <a:pt x="2860766" y="2370908"/>
                </a:cubicBezTo>
                <a:cubicBezTo>
                  <a:pt x="2923697" y="2349931"/>
                  <a:pt x="2861551" y="2363158"/>
                  <a:pt x="2932612" y="2351314"/>
                </a:cubicBezTo>
                <a:cubicBezTo>
                  <a:pt x="2965313" y="2338233"/>
                  <a:pt x="2965233" y="2341548"/>
                  <a:pt x="2991394" y="2318657"/>
                </a:cubicBezTo>
                <a:cubicBezTo>
                  <a:pt x="3000663" y="2310547"/>
                  <a:pt x="3007667" y="2299921"/>
                  <a:pt x="3017520" y="2292531"/>
                </a:cubicBezTo>
                <a:cubicBezTo>
                  <a:pt x="3025309" y="2286689"/>
                  <a:pt x="3035354" y="2284571"/>
                  <a:pt x="3043646" y="2279468"/>
                </a:cubicBezTo>
                <a:cubicBezTo>
                  <a:pt x="3119197" y="2232976"/>
                  <a:pt x="3076038" y="2246878"/>
                  <a:pt x="3128554" y="2233748"/>
                </a:cubicBezTo>
                <a:cubicBezTo>
                  <a:pt x="3139440" y="2227217"/>
                  <a:pt x="3150447" y="2220882"/>
                  <a:pt x="3161212" y="2214154"/>
                </a:cubicBezTo>
                <a:cubicBezTo>
                  <a:pt x="3175509" y="2205219"/>
                  <a:pt x="3183029" y="2196604"/>
                  <a:pt x="3200400" y="2194560"/>
                </a:cubicBezTo>
                <a:cubicBezTo>
                  <a:pt x="3230748" y="2190990"/>
                  <a:pt x="3261360" y="2190205"/>
                  <a:pt x="3291840" y="2188028"/>
                </a:cubicBezTo>
                <a:cubicBezTo>
                  <a:pt x="3398328" y="2152532"/>
                  <a:pt x="3356416" y="2163720"/>
                  <a:pt x="3415937" y="2148840"/>
                </a:cubicBezTo>
                <a:cubicBezTo>
                  <a:pt x="3420291" y="2142309"/>
                  <a:pt x="3422970" y="2134271"/>
                  <a:pt x="3429000" y="2129246"/>
                </a:cubicBezTo>
                <a:cubicBezTo>
                  <a:pt x="3511037" y="2060883"/>
                  <a:pt x="3385323" y="2192517"/>
                  <a:pt x="3487783" y="2090057"/>
                </a:cubicBezTo>
                <a:cubicBezTo>
                  <a:pt x="3493334" y="2084506"/>
                  <a:pt x="3495631" y="2076330"/>
                  <a:pt x="3500846" y="2070463"/>
                </a:cubicBezTo>
                <a:cubicBezTo>
                  <a:pt x="3513119" y="2056656"/>
                  <a:pt x="3526971" y="2044337"/>
                  <a:pt x="3540034" y="2031274"/>
                </a:cubicBezTo>
                <a:cubicBezTo>
                  <a:pt x="3548743" y="2022565"/>
                  <a:pt x="3559150" y="2015274"/>
                  <a:pt x="3566160" y="2005148"/>
                </a:cubicBezTo>
                <a:cubicBezTo>
                  <a:pt x="3585754" y="1976845"/>
                  <a:pt x="3607696" y="1950031"/>
                  <a:pt x="3624943" y="1920240"/>
                </a:cubicBezTo>
                <a:lnTo>
                  <a:pt x="3696789" y="1796143"/>
                </a:lnTo>
                <a:cubicBezTo>
                  <a:pt x="3713432" y="1696278"/>
                  <a:pt x="3688894" y="1819826"/>
                  <a:pt x="3722914" y="1717766"/>
                </a:cubicBezTo>
                <a:cubicBezTo>
                  <a:pt x="3727102" y="1705202"/>
                  <a:pt x="3726234" y="1691425"/>
                  <a:pt x="3729446" y="1678577"/>
                </a:cubicBezTo>
                <a:cubicBezTo>
                  <a:pt x="3732786" y="1665219"/>
                  <a:pt x="3742509" y="1639388"/>
                  <a:pt x="3742509" y="1639388"/>
                </a:cubicBezTo>
                <a:cubicBezTo>
                  <a:pt x="3733724" y="1490048"/>
                  <a:pt x="3745550" y="1574193"/>
                  <a:pt x="3722914" y="1476103"/>
                </a:cubicBezTo>
                <a:cubicBezTo>
                  <a:pt x="3712061" y="1429073"/>
                  <a:pt x="3723464" y="1457607"/>
                  <a:pt x="3703320" y="1417320"/>
                </a:cubicBezTo>
                <a:cubicBezTo>
                  <a:pt x="3674811" y="1274764"/>
                  <a:pt x="3699099" y="1405133"/>
                  <a:pt x="3683726" y="1051560"/>
                </a:cubicBezTo>
                <a:cubicBezTo>
                  <a:pt x="3682021" y="1012348"/>
                  <a:pt x="3679371" y="973183"/>
                  <a:pt x="3677194" y="933994"/>
                </a:cubicBezTo>
                <a:cubicBezTo>
                  <a:pt x="3681548" y="862148"/>
                  <a:pt x="3682722" y="790039"/>
                  <a:pt x="3690257" y="718457"/>
                </a:cubicBezTo>
                <a:cubicBezTo>
                  <a:pt x="3691484" y="706797"/>
                  <a:pt x="3700476" y="697174"/>
                  <a:pt x="3703320" y="685800"/>
                </a:cubicBezTo>
                <a:cubicBezTo>
                  <a:pt x="3707054" y="670865"/>
                  <a:pt x="3705325" y="654794"/>
                  <a:pt x="3709852" y="640080"/>
                </a:cubicBezTo>
                <a:cubicBezTo>
                  <a:pt x="3714147" y="626121"/>
                  <a:pt x="3724585" y="614663"/>
                  <a:pt x="3729446" y="600891"/>
                </a:cubicBezTo>
                <a:cubicBezTo>
                  <a:pt x="3737708" y="577483"/>
                  <a:pt x="3743977" y="553347"/>
                  <a:pt x="3749040" y="529046"/>
                </a:cubicBezTo>
                <a:cubicBezTo>
                  <a:pt x="3754880" y="501012"/>
                  <a:pt x="3755757" y="472061"/>
                  <a:pt x="3762103" y="444137"/>
                </a:cubicBezTo>
                <a:cubicBezTo>
                  <a:pt x="3766680" y="423996"/>
                  <a:pt x="3777216" y="405516"/>
                  <a:pt x="3781697" y="385354"/>
                </a:cubicBezTo>
                <a:cubicBezTo>
                  <a:pt x="3786051" y="365760"/>
                  <a:pt x="3789588" y="345966"/>
                  <a:pt x="3794760" y="326571"/>
                </a:cubicBezTo>
                <a:cubicBezTo>
                  <a:pt x="3798308" y="313267"/>
                  <a:pt x="3804138" y="300650"/>
                  <a:pt x="3807823" y="287383"/>
                </a:cubicBezTo>
                <a:cubicBezTo>
                  <a:pt x="3823740" y="230083"/>
                  <a:pt x="3824761" y="222284"/>
                  <a:pt x="3833949" y="176348"/>
                </a:cubicBezTo>
                <a:cubicBezTo>
                  <a:pt x="3848528" y="30556"/>
                  <a:pt x="3847012" y="89480"/>
                  <a:pt x="3847012" y="0"/>
                </a:cubicBezTo>
                <a:lnTo>
                  <a:pt x="3833949" y="65314"/>
                </a:lnTo>
              </a:path>
            </a:pathLst>
          </a:custGeom>
          <a:noFill/>
          <a:ln w="381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3"/>
          <p:cNvSpPr txBox="1"/>
          <p:nvPr/>
        </p:nvSpPr>
        <p:spPr>
          <a:xfrm>
            <a:off x="11105882" y="216382"/>
            <a:ext cx="989488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8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LOP</a:t>
            </a:r>
            <a:endParaRPr/>
          </a:p>
        </p:txBody>
      </p:sp>
      <p:cxnSp>
        <p:nvCxnSpPr>
          <p:cNvPr id="166" name="Google Shape;166;p3"/>
          <p:cNvCxnSpPr/>
          <p:nvPr/>
        </p:nvCxnSpPr>
        <p:spPr>
          <a:xfrm flipH="1">
            <a:off x="9639201" y="684592"/>
            <a:ext cx="1547948" cy="650036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7" name="Google Shape;16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1204" y="2593675"/>
            <a:ext cx="287291" cy="225414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"/>
          <p:cNvSpPr/>
          <p:nvPr/>
        </p:nvSpPr>
        <p:spPr>
          <a:xfrm>
            <a:off x="7203233" y="2338873"/>
            <a:ext cx="615820" cy="609600"/>
          </a:xfrm>
          <a:prstGeom prst="ellipse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7444849" y="1078019"/>
            <a:ext cx="615820" cy="609600"/>
          </a:xfrm>
          <a:prstGeom prst="ellipse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3"/>
          <p:cNvSpPr/>
          <p:nvPr/>
        </p:nvSpPr>
        <p:spPr>
          <a:xfrm>
            <a:off x="6582606" y="3791716"/>
            <a:ext cx="615820" cy="609600"/>
          </a:xfrm>
          <a:prstGeom prst="ellipse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3"/>
          <p:cNvSpPr/>
          <p:nvPr/>
        </p:nvSpPr>
        <p:spPr>
          <a:xfrm rot="-10330828">
            <a:off x="5836503" y="-959447"/>
            <a:ext cx="5340164" cy="2778013"/>
          </a:xfrm>
          <a:prstGeom prst="arc">
            <a:avLst>
              <a:gd name="adj1" fmla="val 11000111"/>
              <a:gd name="adj2" fmla="val 0"/>
            </a:avLst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3"/>
          <p:cNvSpPr txBox="1"/>
          <p:nvPr/>
        </p:nvSpPr>
        <p:spPr>
          <a:xfrm>
            <a:off x="6225186" y="116652"/>
            <a:ext cx="136330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Antwerpen</a:t>
            </a:r>
            <a:endParaRPr/>
          </a:p>
        </p:txBody>
      </p:sp>
      <p:sp>
        <p:nvSpPr>
          <p:cNvPr id="173" name="Google Shape;173;p3"/>
          <p:cNvSpPr txBox="1"/>
          <p:nvPr/>
        </p:nvSpPr>
        <p:spPr>
          <a:xfrm>
            <a:off x="4101566" y="129046"/>
            <a:ext cx="190984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Vlaams-Brabant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0259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89405" y="330943"/>
            <a:ext cx="4462411" cy="521702"/>
          </a:xfrm>
          <a:prstGeom prst="rect">
            <a:avLst/>
          </a:prstGeom>
        </p:spPr>
        <p:txBody>
          <a:bodyPr vert="horz" wrap="square" lIns="0" tIns="12657" rIns="0" bIns="0" rtlCol="0">
            <a:spAutoFit/>
          </a:bodyPr>
          <a:lstStyle/>
          <a:p>
            <a:pPr marL="11506">
              <a:spcBef>
                <a:spcPts val="100"/>
              </a:spcBef>
            </a:pPr>
            <a:r>
              <a:rPr sz="3035" spc="-9" dirty="0">
                <a:solidFill>
                  <a:srgbClr val="C61716"/>
                </a:solidFill>
                <a:latin typeface="Arial MT"/>
                <a:cs typeface="Arial MT"/>
              </a:rPr>
              <a:t>Communicatiepaspoor</a:t>
            </a:r>
            <a:r>
              <a:rPr sz="3307" spc="-9" dirty="0">
                <a:solidFill>
                  <a:srgbClr val="C61716"/>
                </a:solidFill>
                <a:latin typeface="Arial MT"/>
                <a:cs typeface="Arial MT"/>
              </a:rPr>
              <a:t>t</a:t>
            </a:r>
            <a:endParaRPr sz="3307" dirty="0">
              <a:latin typeface="Arial MT"/>
              <a:cs typeface="Arial MT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766024"/>
              </p:ext>
            </p:extLst>
          </p:nvPr>
        </p:nvGraphicFramePr>
        <p:xfrm>
          <a:off x="505097" y="2071098"/>
          <a:ext cx="11425645" cy="47354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2603"/>
                <a:gridCol w="3797305"/>
                <a:gridCol w="3805737"/>
              </a:tblGrid>
              <a:tr h="438263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200" b="1" spc="-10" dirty="0">
                          <a:solidFill>
                            <a:srgbClr val="212121"/>
                          </a:solidFill>
                          <a:latin typeface="Calibri"/>
                          <a:cs typeface="Calibri"/>
                        </a:rPr>
                        <a:t>Sociaal-</a:t>
                      </a:r>
                      <a:r>
                        <a:rPr sz="1200" b="1" dirty="0">
                          <a:solidFill>
                            <a:srgbClr val="212121"/>
                          </a:solidFill>
                          <a:latin typeface="Calibri"/>
                          <a:cs typeface="Calibri"/>
                        </a:rPr>
                        <a:t>Communicatieve</a:t>
                      </a:r>
                      <a:r>
                        <a:rPr sz="1200" b="1" spc="-5" dirty="0">
                          <a:solidFill>
                            <a:srgbClr val="21212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212121"/>
                          </a:solidFill>
                          <a:latin typeface="Calibri"/>
                          <a:cs typeface="Calibri"/>
                        </a:rPr>
                        <a:t>vaardigheden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54082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200" b="1" spc="-10" dirty="0">
                          <a:solidFill>
                            <a:srgbClr val="212121"/>
                          </a:solidFill>
                          <a:latin typeface="Calibri"/>
                          <a:cs typeface="Calibri"/>
                        </a:rPr>
                        <a:t>Sensitiviteit/Gedrag/Regulatie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4082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200" b="1" spc="-10" dirty="0">
                          <a:solidFill>
                            <a:srgbClr val="212121"/>
                          </a:solidFill>
                          <a:latin typeface="Calibri"/>
                          <a:cs typeface="Calibri"/>
                        </a:rPr>
                        <a:t>Zelfredzaamheid/Spel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54082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08637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lang="nl-BE" sz="1000" b="1" u="none" dirty="0" smtClean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                      </a:t>
                      </a:r>
                      <a:r>
                        <a:rPr sz="1000" b="1" u="sng" dirty="0" err="1" smtClean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Ik</a:t>
                      </a:r>
                      <a:r>
                        <a:rPr sz="1000" b="1" u="sng" spc="60" dirty="0" smtClean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begrijp:</a:t>
                      </a:r>
                      <a:endParaRPr sz="1000" u="sng" dirty="0">
                        <a:latin typeface="Calibri"/>
                        <a:cs typeface="Calibri"/>
                      </a:endParaRPr>
                    </a:p>
                    <a:p>
                      <a:pPr marL="986155" indent="-227965">
                        <a:lnSpc>
                          <a:spcPct val="100000"/>
                        </a:lnSpc>
                        <a:spcBef>
                          <a:spcPts val="120"/>
                        </a:spcBef>
                        <a:buFont typeface="Segoe UI Symbol"/>
                        <a:buChar char="➔"/>
                        <a:tabLst>
                          <a:tab pos="986155" algn="l"/>
                        </a:tabLst>
                      </a:pPr>
                      <a:endParaRPr lang="nl-BE" sz="1000" spc="0" dirty="0" smtClean="0">
                        <a:latin typeface="Calibri"/>
                        <a:cs typeface="Calibri"/>
                      </a:endParaRPr>
                    </a:p>
                    <a:p>
                      <a:pPr marL="986155" indent="-227965">
                        <a:lnSpc>
                          <a:spcPct val="100000"/>
                        </a:lnSpc>
                        <a:spcBef>
                          <a:spcPts val="120"/>
                        </a:spcBef>
                        <a:buFont typeface="Segoe UI Symbol"/>
                        <a:buChar char="➔"/>
                        <a:tabLst>
                          <a:tab pos="986155" algn="l"/>
                        </a:tabLst>
                      </a:pPr>
                      <a:endParaRPr lang="nl-BE" sz="1000" spc="0" dirty="0" smtClean="0">
                        <a:latin typeface="Calibri"/>
                        <a:cs typeface="Calibri"/>
                      </a:endParaRPr>
                    </a:p>
                    <a:p>
                      <a:pPr marL="986155" indent="-227965">
                        <a:lnSpc>
                          <a:spcPct val="100000"/>
                        </a:lnSpc>
                        <a:spcBef>
                          <a:spcPts val="120"/>
                        </a:spcBef>
                        <a:buFont typeface="Segoe UI Symbol"/>
                        <a:buChar char="➔"/>
                        <a:tabLst>
                          <a:tab pos="986155" algn="l"/>
                        </a:tabLst>
                      </a:pPr>
                      <a:endParaRPr lang="nl-BE" sz="1000" spc="0" dirty="0" smtClean="0">
                        <a:latin typeface="Calibri"/>
                        <a:cs typeface="Calibri"/>
                      </a:endParaRPr>
                    </a:p>
                    <a:p>
                      <a:pPr marL="986155" indent="-227965">
                        <a:lnSpc>
                          <a:spcPct val="100000"/>
                        </a:lnSpc>
                        <a:spcBef>
                          <a:spcPts val="120"/>
                        </a:spcBef>
                        <a:buFont typeface="Segoe UI Symbol"/>
                        <a:buChar char="➔"/>
                        <a:tabLst>
                          <a:tab pos="986155" algn="l"/>
                        </a:tabLst>
                      </a:pPr>
                      <a:endParaRPr lang="nl-BE" sz="1000" spc="0" dirty="0" smtClean="0">
                        <a:latin typeface="Calibri"/>
                        <a:cs typeface="Calibri"/>
                      </a:endParaRPr>
                    </a:p>
                    <a:p>
                      <a:pPr marL="758190" indent="0">
                        <a:lnSpc>
                          <a:spcPct val="100000"/>
                        </a:lnSpc>
                        <a:spcBef>
                          <a:spcPts val="120"/>
                        </a:spcBef>
                        <a:buFont typeface="Segoe UI Symbol"/>
                        <a:buNone/>
                        <a:tabLst>
                          <a:tab pos="986155" algn="l"/>
                        </a:tabLst>
                      </a:pPr>
                      <a:endParaRPr lang="nl-BE" sz="1000" spc="0" dirty="0" smtClean="0">
                        <a:latin typeface="Calibri"/>
                        <a:cs typeface="Calibri"/>
                      </a:endParaRPr>
                    </a:p>
                    <a:p>
                      <a:pPr marL="970915" indent="-174625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Segoe UI Symbol"/>
                        <a:buChar char="➔"/>
                        <a:tabLst>
                          <a:tab pos="970915" algn="l"/>
                        </a:tabLst>
                      </a:pPr>
                      <a:endParaRPr lang="nl-BE" sz="1000" b="1" u="sng" spc="0" dirty="0" smtClean="0">
                        <a:uFill>
                          <a:solidFill>
                            <a:srgbClr val="000000"/>
                          </a:solidFill>
                        </a:uFill>
                        <a:latin typeface="Calibri"/>
                        <a:cs typeface="Calibri"/>
                      </a:endParaRPr>
                    </a:p>
                    <a:p>
                      <a:pPr marL="970915" indent="-174625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Segoe UI Symbol"/>
                        <a:buChar char="➔"/>
                        <a:tabLst>
                          <a:tab pos="970915" algn="l"/>
                        </a:tabLst>
                      </a:pPr>
                      <a:endParaRPr lang="nl-BE" sz="1000" b="1" u="sng" spc="0" dirty="0" smtClean="0">
                        <a:uFill>
                          <a:solidFill>
                            <a:srgbClr val="000000"/>
                          </a:solidFill>
                        </a:uFill>
                        <a:latin typeface="Calibri"/>
                        <a:cs typeface="Calibri"/>
                      </a:endParaRPr>
                    </a:p>
                    <a:p>
                      <a:pPr marL="796290" indent="0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Segoe UI Symbol"/>
                        <a:buNone/>
                        <a:tabLst>
                          <a:tab pos="970915" algn="l"/>
                        </a:tabLst>
                      </a:pPr>
                      <a:endParaRPr lang="nl-BE" sz="1000" b="1" u="sng" spc="0" dirty="0" smtClean="0">
                        <a:uFill>
                          <a:solidFill>
                            <a:srgbClr val="000000"/>
                          </a:solidFill>
                        </a:uFill>
                        <a:latin typeface="Calibri"/>
                        <a:cs typeface="Calibri"/>
                      </a:endParaRPr>
                    </a:p>
                    <a:p>
                      <a:pPr marL="796290" indent="0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Segoe UI Symbol"/>
                        <a:buNone/>
                        <a:tabLst>
                          <a:tab pos="970915" algn="l"/>
                        </a:tabLst>
                      </a:pPr>
                      <a:endParaRPr lang="nl-BE" sz="1000" b="1" u="sng" spc="0" dirty="0" smtClean="0">
                        <a:uFill>
                          <a:solidFill>
                            <a:srgbClr val="000000"/>
                          </a:solidFill>
                        </a:uFill>
                        <a:latin typeface="Calibri"/>
                        <a:cs typeface="Calibri"/>
                      </a:endParaRPr>
                    </a:p>
                    <a:p>
                      <a:pPr marL="796290" indent="0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Segoe UI Symbol"/>
                        <a:buNone/>
                        <a:tabLst>
                          <a:tab pos="970915" algn="l"/>
                        </a:tabLst>
                      </a:pPr>
                      <a:r>
                        <a:rPr sz="1000" b="1" u="sng" dirty="0" err="1" smtClean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Ik</a:t>
                      </a:r>
                      <a:r>
                        <a:rPr sz="1000" b="1" u="sng" spc="75" dirty="0" smtClean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maak</a:t>
                      </a:r>
                      <a:r>
                        <a:rPr sz="1000" b="1" u="sng" spc="8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mij</a:t>
                      </a:r>
                      <a:r>
                        <a:rPr sz="1000" b="1" u="sng" spc="8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duidelijk</a:t>
                      </a:r>
                      <a:r>
                        <a:rPr sz="1000" b="1" u="sng" spc="15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door: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2136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83E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2273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83E231"/>
                    </a:solidFill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Dit</a:t>
                      </a:r>
                      <a:r>
                        <a:rPr sz="1000" b="1" u="sng" spc="114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kan</a:t>
                      </a:r>
                      <a:r>
                        <a:rPr sz="1000" b="1" u="sng" spc="-3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ik</a:t>
                      </a:r>
                      <a:r>
                        <a:rPr sz="1000" b="1" u="sng" spc="9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u="sng" spc="-2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al: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979169" indent="-197485">
                        <a:lnSpc>
                          <a:spcPct val="100000"/>
                        </a:lnSpc>
                        <a:buFont typeface="Segoe UI Symbol"/>
                        <a:buChar char="➔"/>
                        <a:tabLst>
                          <a:tab pos="979169" algn="l"/>
                        </a:tabLst>
                      </a:pPr>
                      <a:r>
                        <a:rPr sz="1000" spc="-25" dirty="0">
                          <a:latin typeface="Calibri"/>
                          <a:cs typeface="Calibri"/>
                        </a:rPr>
                        <a:t>xxx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marL="774065" indent="0">
                        <a:lnSpc>
                          <a:spcPct val="100000"/>
                        </a:lnSpc>
                        <a:buFont typeface="Segoe UI Symbol"/>
                        <a:buNone/>
                        <a:tabLst>
                          <a:tab pos="979169" algn="l"/>
                        </a:tabLst>
                      </a:pPr>
                      <a:endParaRPr lang="nl-BE" sz="1000" dirty="0" smtClean="0">
                        <a:latin typeface="Times New Roman"/>
                        <a:cs typeface="Times New Roman"/>
                      </a:endParaRPr>
                    </a:p>
                    <a:p>
                      <a:pPr marL="774065" indent="0">
                        <a:lnSpc>
                          <a:spcPct val="100000"/>
                        </a:lnSpc>
                        <a:buFont typeface="Segoe UI Symbol"/>
                        <a:buNone/>
                        <a:tabLst>
                          <a:tab pos="979169" algn="l"/>
                        </a:tabLst>
                      </a:pPr>
                      <a:endParaRPr lang="nl-BE" sz="1000" dirty="0" smtClean="0">
                        <a:latin typeface="Times New Roman"/>
                        <a:cs typeface="Times New Roman"/>
                      </a:endParaRPr>
                    </a:p>
                    <a:p>
                      <a:pPr marL="774065" indent="0">
                        <a:lnSpc>
                          <a:spcPct val="100000"/>
                        </a:lnSpc>
                        <a:buFont typeface="Segoe UI Symbol"/>
                        <a:buNone/>
                        <a:tabLst>
                          <a:tab pos="979169" algn="l"/>
                        </a:tabLst>
                      </a:pPr>
                      <a:endParaRPr lang="nl-BE" sz="1000" dirty="0" smtClean="0">
                        <a:latin typeface="Times New Roman"/>
                        <a:cs typeface="Times New Roman"/>
                      </a:endParaRPr>
                    </a:p>
                    <a:p>
                      <a:pPr marL="774065" indent="0">
                        <a:lnSpc>
                          <a:spcPct val="100000"/>
                        </a:lnSpc>
                        <a:buFont typeface="Segoe UI Symbol"/>
                        <a:buNone/>
                        <a:tabLst>
                          <a:tab pos="979169" algn="l"/>
                        </a:tabLst>
                      </a:pP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93369" indent="0">
                        <a:lnSpc>
                          <a:spcPct val="100000"/>
                        </a:lnSpc>
                        <a:buFont typeface="Segoe UI Symbol"/>
                        <a:buNone/>
                        <a:tabLst>
                          <a:tab pos="521334" algn="l"/>
                        </a:tabLst>
                      </a:pP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buFont typeface="Segoe UI Symbol"/>
                        <a:buChar char="➔"/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buFont typeface="Segoe UI Symbol"/>
                        <a:buChar char="➔"/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20"/>
                        </a:spcBef>
                        <a:buFont typeface="Segoe UI Symbol"/>
                        <a:buChar char="➔"/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979169" lvl="1" indent="-235585">
                        <a:lnSpc>
                          <a:spcPct val="100000"/>
                        </a:lnSpc>
                        <a:buFont typeface="Segoe UI Symbol"/>
                        <a:buChar char="➔"/>
                        <a:tabLst>
                          <a:tab pos="979169" algn="l"/>
                        </a:tabLst>
                      </a:pPr>
                      <a:r>
                        <a:rPr sz="1000" spc="-25" dirty="0">
                          <a:latin typeface="Calibri"/>
                          <a:cs typeface="Calibri"/>
                        </a:rPr>
                        <a:t>xxx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62136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83E231"/>
                    </a:solidFill>
                  </a:tcPr>
                </a:tc>
              </a:tr>
              <a:tr h="988566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Dit</a:t>
                      </a:r>
                      <a:r>
                        <a:rPr sz="1000" b="1" u="sng" spc="13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vind</a:t>
                      </a:r>
                      <a:r>
                        <a:rPr sz="1000" b="1" u="sng" spc="4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ik</a:t>
                      </a:r>
                      <a:r>
                        <a:rPr sz="1000" b="1" u="sng" spc="4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nog</a:t>
                      </a:r>
                      <a:r>
                        <a:rPr sz="1000" b="1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moeilijk: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04850" indent="0">
                        <a:lnSpc>
                          <a:spcPct val="100000"/>
                        </a:lnSpc>
                        <a:buFont typeface="Segoe UI Symbol"/>
                        <a:buNone/>
                        <a:tabLst>
                          <a:tab pos="971550" algn="l"/>
                        </a:tabLst>
                      </a:pP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62136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Dit</a:t>
                      </a:r>
                      <a:r>
                        <a:rPr sz="1000" b="1" u="sng" spc="13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vind</a:t>
                      </a:r>
                      <a:r>
                        <a:rPr sz="1000" b="1" u="sng" spc="4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ik</a:t>
                      </a:r>
                      <a:r>
                        <a:rPr sz="1000" b="1" u="sng" spc="4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nog</a:t>
                      </a:r>
                      <a:r>
                        <a:rPr sz="1000" b="1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moeilijk: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marL="697230" indent="0">
                        <a:lnSpc>
                          <a:spcPct val="100000"/>
                        </a:lnSpc>
                        <a:spcBef>
                          <a:spcPts val="60"/>
                        </a:spcBef>
                        <a:buFont typeface="Segoe UI Symbol"/>
                        <a:buNone/>
                        <a:tabLst>
                          <a:tab pos="964565" algn="l"/>
                        </a:tabLst>
                      </a:pP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62136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Dit</a:t>
                      </a:r>
                      <a:r>
                        <a:rPr sz="1000" b="1" u="sng" spc="13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vind</a:t>
                      </a:r>
                      <a:r>
                        <a:rPr sz="1000" b="1" u="sng" spc="4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ik</a:t>
                      </a:r>
                      <a:r>
                        <a:rPr sz="1000" b="1" u="sng" spc="4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nog</a:t>
                      </a:r>
                      <a:r>
                        <a:rPr sz="1000" b="1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moeilijk: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2136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50055" y="173694"/>
            <a:ext cx="1312873" cy="30167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35693" y="135633"/>
            <a:ext cx="572723" cy="572941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7263464" y="1163210"/>
            <a:ext cx="345777" cy="434953"/>
            <a:chOff x="5410196" y="1554479"/>
            <a:chExt cx="381635" cy="480059"/>
          </a:xfrm>
        </p:grpSpPr>
        <p:sp>
          <p:nvSpPr>
            <p:cNvPr id="7" name="object 7"/>
            <p:cNvSpPr/>
            <p:nvPr/>
          </p:nvSpPr>
          <p:spPr>
            <a:xfrm>
              <a:off x="5414009" y="1626869"/>
              <a:ext cx="373380" cy="403860"/>
            </a:xfrm>
            <a:custGeom>
              <a:avLst/>
              <a:gdLst/>
              <a:ahLst/>
              <a:cxnLst/>
              <a:rect l="l" t="t" r="r" b="b"/>
              <a:pathLst>
                <a:path w="373379" h="403860">
                  <a:moveTo>
                    <a:pt x="373379" y="0"/>
                  </a:moveTo>
                  <a:lnTo>
                    <a:pt x="0" y="0"/>
                  </a:lnTo>
                  <a:lnTo>
                    <a:pt x="0" y="403860"/>
                  </a:lnTo>
                  <a:lnTo>
                    <a:pt x="373379" y="403860"/>
                  </a:lnTo>
                  <a:lnTo>
                    <a:pt x="37337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631"/>
            </a:p>
          </p:txBody>
        </p:sp>
        <p:sp>
          <p:nvSpPr>
            <p:cNvPr id="8" name="object 8"/>
            <p:cNvSpPr/>
            <p:nvPr/>
          </p:nvSpPr>
          <p:spPr>
            <a:xfrm>
              <a:off x="5414009" y="1626869"/>
              <a:ext cx="373380" cy="403860"/>
            </a:xfrm>
            <a:custGeom>
              <a:avLst/>
              <a:gdLst/>
              <a:ahLst/>
              <a:cxnLst/>
              <a:rect l="l" t="t" r="r" b="b"/>
              <a:pathLst>
                <a:path w="373379" h="403860">
                  <a:moveTo>
                    <a:pt x="0" y="403860"/>
                  </a:moveTo>
                  <a:lnTo>
                    <a:pt x="373379" y="403860"/>
                  </a:lnTo>
                  <a:lnTo>
                    <a:pt x="373379" y="0"/>
                  </a:lnTo>
                  <a:lnTo>
                    <a:pt x="0" y="0"/>
                  </a:lnTo>
                  <a:lnTo>
                    <a:pt x="0" y="403860"/>
                  </a:lnTo>
                  <a:close/>
                </a:path>
              </a:pathLst>
            </a:custGeom>
            <a:ln w="762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631"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17819" y="1554479"/>
              <a:ext cx="312420" cy="29717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791269" y="1159131"/>
            <a:ext cx="1964771" cy="239317"/>
          </a:xfrm>
          <a:prstGeom prst="rect">
            <a:avLst/>
          </a:prstGeom>
        </p:spPr>
        <p:txBody>
          <a:bodyPr vert="horz" wrap="square" lIns="0" tIns="12657" rIns="0" bIns="0" rtlCol="0">
            <a:spAutoFit/>
          </a:bodyPr>
          <a:lstStyle/>
          <a:p>
            <a:pPr marL="11506" marR="4602">
              <a:lnSpc>
                <a:spcPct val="106100"/>
              </a:lnSpc>
              <a:spcBef>
                <a:spcPts val="100"/>
              </a:spcBef>
            </a:pPr>
            <a:r>
              <a:rPr sz="1450" b="1" spc="-9" dirty="0" err="1">
                <a:latin typeface="Calibri"/>
                <a:cs typeface="Calibri"/>
              </a:rPr>
              <a:t>Veiligheid</a:t>
            </a:r>
            <a:r>
              <a:rPr sz="1450" spc="-9" dirty="0" smtClean="0">
                <a:latin typeface="Calibri"/>
                <a:cs typeface="Calibri"/>
              </a:rPr>
              <a:t>:</a:t>
            </a:r>
            <a:endParaRPr sz="1223" dirty="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400973" y="356565"/>
            <a:ext cx="2346794" cy="1464229"/>
          </a:xfrm>
          <a:custGeom>
            <a:avLst/>
            <a:gdLst/>
            <a:ahLst/>
            <a:cxnLst/>
            <a:rect l="l" t="t" r="r" b="b"/>
            <a:pathLst>
              <a:path w="2590165" h="1616075">
                <a:moveTo>
                  <a:pt x="0" y="552276"/>
                </a:moveTo>
                <a:lnTo>
                  <a:pt x="385064" y="461979"/>
                </a:lnTo>
                <a:lnTo>
                  <a:pt x="408845" y="428925"/>
                </a:lnTo>
                <a:lnTo>
                  <a:pt x="434489" y="396958"/>
                </a:lnTo>
                <a:lnTo>
                  <a:pt x="461925" y="366096"/>
                </a:lnTo>
                <a:lnTo>
                  <a:pt x="491088" y="336354"/>
                </a:lnTo>
                <a:lnTo>
                  <a:pt x="521907" y="307751"/>
                </a:lnTo>
                <a:lnTo>
                  <a:pt x="554316" y="280302"/>
                </a:lnTo>
                <a:lnTo>
                  <a:pt x="588245" y="254025"/>
                </a:lnTo>
                <a:lnTo>
                  <a:pt x="623628" y="228938"/>
                </a:lnTo>
                <a:lnTo>
                  <a:pt x="660396" y="205056"/>
                </a:lnTo>
                <a:lnTo>
                  <a:pt x="698480" y="182396"/>
                </a:lnTo>
                <a:lnTo>
                  <a:pt x="737813" y="160977"/>
                </a:lnTo>
                <a:lnTo>
                  <a:pt x="778326" y="140814"/>
                </a:lnTo>
                <a:lnTo>
                  <a:pt x="819952" y="121925"/>
                </a:lnTo>
                <a:lnTo>
                  <a:pt x="862622" y="104327"/>
                </a:lnTo>
                <a:lnTo>
                  <a:pt x="906268" y="88037"/>
                </a:lnTo>
                <a:lnTo>
                  <a:pt x="950823" y="73071"/>
                </a:lnTo>
                <a:lnTo>
                  <a:pt x="996217" y="59446"/>
                </a:lnTo>
                <a:lnTo>
                  <a:pt x="1042384" y="47181"/>
                </a:lnTo>
                <a:lnTo>
                  <a:pt x="1089254" y="36290"/>
                </a:lnTo>
                <a:lnTo>
                  <a:pt x="1136760" y="26793"/>
                </a:lnTo>
                <a:lnTo>
                  <a:pt x="1184833" y="18705"/>
                </a:lnTo>
                <a:lnTo>
                  <a:pt x="1233406" y="12043"/>
                </a:lnTo>
                <a:lnTo>
                  <a:pt x="1282410" y="6824"/>
                </a:lnTo>
                <a:lnTo>
                  <a:pt x="1331778" y="3066"/>
                </a:lnTo>
                <a:lnTo>
                  <a:pt x="1381441" y="786"/>
                </a:lnTo>
                <a:lnTo>
                  <a:pt x="1431330" y="0"/>
                </a:lnTo>
                <a:lnTo>
                  <a:pt x="1481379" y="724"/>
                </a:lnTo>
                <a:lnTo>
                  <a:pt x="1531519" y="2978"/>
                </a:lnTo>
                <a:lnTo>
                  <a:pt x="1581681" y="6776"/>
                </a:lnTo>
                <a:lnTo>
                  <a:pt x="1631798" y="12137"/>
                </a:lnTo>
                <a:lnTo>
                  <a:pt x="1681801" y="19077"/>
                </a:lnTo>
                <a:lnTo>
                  <a:pt x="1731623" y="27613"/>
                </a:lnTo>
                <a:lnTo>
                  <a:pt x="1781195" y="37762"/>
                </a:lnTo>
                <a:lnTo>
                  <a:pt x="1830450" y="49541"/>
                </a:lnTo>
                <a:lnTo>
                  <a:pt x="1879318" y="62967"/>
                </a:lnTo>
                <a:lnTo>
                  <a:pt x="1927733" y="78058"/>
                </a:lnTo>
                <a:lnTo>
                  <a:pt x="1980952" y="96805"/>
                </a:lnTo>
                <a:lnTo>
                  <a:pt x="2032194" y="117188"/>
                </a:lnTo>
                <a:lnTo>
                  <a:pt x="2081422" y="139139"/>
                </a:lnTo>
                <a:lnTo>
                  <a:pt x="2128604" y="162591"/>
                </a:lnTo>
                <a:lnTo>
                  <a:pt x="2173703" y="187475"/>
                </a:lnTo>
                <a:lnTo>
                  <a:pt x="2216686" y="213725"/>
                </a:lnTo>
                <a:lnTo>
                  <a:pt x="2257519" y="241273"/>
                </a:lnTo>
                <a:lnTo>
                  <a:pt x="2296165" y="270050"/>
                </a:lnTo>
                <a:lnTo>
                  <a:pt x="2332592" y="299989"/>
                </a:lnTo>
                <a:lnTo>
                  <a:pt x="2366765" y="331024"/>
                </a:lnTo>
                <a:lnTo>
                  <a:pt x="2398648" y="363085"/>
                </a:lnTo>
                <a:lnTo>
                  <a:pt x="2428208" y="396106"/>
                </a:lnTo>
                <a:lnTo>
                  <a:pt x="2455410" y="430019"/>
                </a:lnTo>
                <a:lnTo>
                  <a:pt x="2480219" y="464756"/>
                </a:lnTo>
                <a:lnTo>
                  <a:pt x="2502601" y="500250"/>
                </a:lnTo>
                <a:lnTo>
                  <a:pt x="2522521" y="536432"/>
                </a:lnTo>
                <a:lnTo>
                  <a:pt x="2539945" y="573236"/>
                </a:lnTo>
                <a:lnTo>
                  <a:pt x="2554839" y="610594"/>
                </a:lnTo>
                <a:lnTo>
                  <a:pt x="2567167" y="648438"/>
                </a:lnTo>
                <a:lnTo>
                  <a:pt x="2576895" y="686700"/>
                </a:lnTo>
                <a:lnTo>
                  <a:pt x="2583989" y="725313"/>
                </a:lnTo>
                <a:lnTo>
                  <a:pt x="2588414" y="764210"/>
                </a:lnTo>
                <a:lnTo>
                  <a:pt x="2590135" y="803322"/>
                </a:lnTo>
                <a:lnTo>
                  <a:pt x="2589119" y="842582"/>
                </a:lnTo>
                <a:lnTo>
                  <a:pt x="2585330" y="881922"/>
                </a:lnTo>
                <a:lnTo>
                  <a:pt x="2578734" y="921275"/>
                </a:lnTo>
                <a:lnTo>
                  <a:pt x="2569297" y="960573"/>
                </a:lnTo>
                <a:lnTo>
                  <a:pt x="2556983" y="999749"/>
                </a:lnTo>
                <a:lnTo>
                  <a:pt x="2541759" y="1038735"/>
                </a:lnTo>
                <a:lnTo>
                  <a:pt x="2523590" y="1077463"/>
                </a:lnTo>
                <a:lnTo>
                  <a:pt x="2502441" y="1115865"/>
                </a:lnTo>
                <a:lnTo>
                  <a:pt x="2478278" y="1153875"/>
                </a:lnTo>
                <a:lnTo>
                  <a:pt x="2454496" y="1186928"/>
                </a:lnTo>
                <a:lnTo>
                  <a:pt x="2428852" y="1218895"/>
                </a:lnTo>
                <a:lnTo>
                  <a:pt x="2401416" y="1249757"/>
                </a:lnTo>
                <a:lnTo>
                  <a:pt x="2372253" y="1279499"/>
                </a:lnTo>
                <a:lnTo>
                  <a:pt x="2341434" y="1308102"/>
                </a:lnTo>
                <a:lnTo>
                  <a:pt x="2309025" y="1335551"/>
                </a:lnTo>
                <a:lnTo>
                  <a:pt x="2275096" y="1361828"/>
                </a:lnTo>
                <a:lnTo>
                  <a:pt x="2239713" y="1386916"/>
                </a:lnTo>
                <a:lnTo>
                  <a:pt x="2202945" y="1410798"/>
                </a:lnTo>
                <a:lnTo>
                  <a:pt x="2164861" y="1433457"/>
                </a:lnTo>
                <a:lnTo>
                  <a:pt x="2125528" y="1454876"/>
                </a:lnTo>
                <a:lnTo>
                  <a:pt x="2085015" y="1475039"/>
                </a:lnTo>
                <a:lnTo>
                  <a:pt x="2043389" y="1493928"/>
                </a:lnTo>
                <a:lnTo>
                  <a:pt x="2000719" y="1511526"/>
                </a:lnTo>
                <a:lnTo>
                  <a:pt x="1957073" y="1527816"/>
                </a:lnTo>
                <a:lnTo>
                  <a:pt x="1912518" y="1542782"/>
                </a:lnTo>
                <a:lnTo>
                  <a:pt x="1867124" y="1556407"/>
                </a:lnTo>
                <a:lnTo>
                  <a:pt x="1820957" y="1568672"/>
                </a:lnTo>
                <a:lnTo>
                  <a:pt x="1774087" y="1579563"/>
                </a:lnTo>
                <a:lnTo>
                  <a:pt x="1726581" y="1589060"/>
                </a:lnTo>
                <a:lnTo>
                  <a:pt x="1678508" y="1597149"/>
                </a:lnTo>
                <a:lnTo>
                  <a:pt x="1629935" y="1603810"/>
                </a:lnTo>
                <a:lnTo>
                  <a:pt x="1580931" y="1609029"/>
                </a:lnTo>
                <a:lnTo>
                  <a:pt x="1531563" y="1612787"/>
                </a:lnTo>
                <a:lnTo>
                  <a:pt x="1481900" y="1615067"/>
                </a:lnTo>
                <a:lnTo>
                  <a:pt x="1432011" y="1615854"/>
                </a:lnTo>
                <a:lnTo>
                  <a:pt x="1381962" y="1615129"/>
                </a:lnTo>
                <a:lnTo>
                  <a:pt x="1331822" y="1612875"/>
                </a:lnTo>
                <a:lnTo>
                  <a:pt x="1281660" y="1609077"/>
                </a:lnTo>
                <a:lnTo>
                  <a:pt x="1231543" y="1603716"/>
                </a:lnTo>
                <a:lnTo>
                  <a:pt x="1181540" y="1596776"/>
                </a:lnTo>
                <a:lnTo>
                  <a:pt x="1131718" y="1588240"/>
                </a:lnTo>
                <a:lnTo>
                  <a:pt x="1082146" y="1578091"/>
                </a:lnTo>
                <a:lnTo>
                  <a:pt x="1032891" y="1566312"/>
                </a:lnTo>
                <a:lnTo>
                  <a:pt x="984023" y="1552886"/>
                </a:lnTo>
                <a:lnTo>
                  <a:pt x="935609" y="1537796"/>
                </a:lnTo>
                <a:lnTo>
                  <a:pt x="880914" y="1518475"/>
                </a:lnTo>
                <a:lnTo>
                  <a:pt x="828156" y="1497337"/>
                </a:lnTo>
                <a:lnTo>
                  <a:pt x="777395" y="1474452"/>
                </a:lnTo>
                <a:lnTo>
                  <a:pt x="728692" y="1449893"/>
                </a:lnTo>
                <a:lnTo>
                  <a:pt x="682109" y="1423730"/>
                </a:lnTo>
                <a:lnTo>
                  <a:pt x="637705" y="1396037"/>
                </a:lnTo>
                <a:lnTo>
                  <a:pt x="595543" y="1366885"/>
                </a:lnTo>
                <a:lnTo>
                  <a:pt x="555683" y="1336345"/>
                </a:lnTo>
                <a:lnTo>
                  <a:pt x="518186" y="1304489"/>
                </a:lnTo>
                <a:lnTo>
                  <a:pt x="483113" y="1271390"/>
                </a:lnTo>
                <a:lnTo>
                  <a:pt x="450524" y="1237118"/>
                </a:lnTo>
                <a:lnTo>
                  <a:pt x="420482" y="1201746"/>
                </a:lnTo>
                <a:lnTo>
                  <a:pt x="393046" y="1165346"/>
                </a:lnTo>
                <a:lnTo>
                  <a:pt x="368277" y="1127988"/>
                </a:lnTo>
                <a:lnTo>
                  <a:pt x="346238" y="1089746"/>
                </a:lnTo>
                <a:lnTo>
                  <a:pt x="326988" y="1050690"/>
                </a:lnTo>
                <a:lnTo>
                  <a:pt x="310588" y="1010892"/>
                </a:lnTo>
                <a:lnTo>
                  <a:pt x="297100" y="970425"/>
                </a:lnTo>
                <a:lnTo>
                  <a:pt x="286584" y="929360"/>
                </a:lnTo>
                <a:lnTo>
                  <a:pt x="279101" y="887769"/>
                </a:lnTo>
                <a:lnTo>
                  <a:pt x="274713" y="845723"/>
                </a:lnTo>
                <a:lnTo>
                  <a:pt x="273480" y="803295"/>
                </a:lnTo>
                <a:lnTo>
                  <a:pt x="275463" y="760556"/>
                </a:lnTo>
                <a:lnTo>
                  <a:pt x="0" y="552276"/>
                </a:lnTo>
                <a:close/>
              </a:path>
            </a:pathLst>
          </a:custGeom>
          <a:ln w="76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1"/>
          </a:p>
        </p:txBody>
      </p:sp>
      <p:sp>
        <p:nvSpPr>
          <p:cNvPr id="12" name="object 12"/>
          <p:cNvSpPr txBox="1"/>
          <p:nvPr/>
        </p:nvSpPr>
        <p:spPr>
          <a:xfrm>
            <a:off x="1959429" y="591794"/>
            <a:ext cx="1638038" cy="293118"/>
          </a:xfrm>
          <a:prstGeom prst="rect">
            <a:avLst/>
          </a:prstGeom>
        </p:spPr>
        <p:txBody>
          <a:bodyPr vert="horz" wrap="square" lIns="0" tIns="13232" rIns="0" bIns="0" rtlCol="0">
            <a:spAutoFit/>
          </a:bodyPr>
          <a:lstStyle/>
          <a:p>
            <a:pPr marL="11506" marR="4602">
              <a:lnSpc>
                <a:spcPct val="101000"/>
              </a:lnSpc>
              <a:spcBef>
                <a:spcPts val="103"/>
              </a:spcBef>
            </a:pPr>
            <a:r>
              <a:rPr dirty="0">
                <a:latin typeface="Arial MT"/>
                <a:cs typeface="Arial MT"/>
              </a:rPr>
              <a:t>Ik</a:t>
            </a:r>
            <a:r>
              <a:rPr spc="59" dirty="0">
                <a:latin typeface="Arial MT"/>
                <a:cs typeface="Arial MT"/>
              </a:rPr>
              <a:t> </a:t>
            </a:r>
            <a:r>
              <a:rPr dirty="0">
                <a:latin typeface="Arial MT"/>
                <a:cs typeface="Arial MT"/>
              </a:rPr>
              <a:t>ben</a:t>
            </a:r>
            <a:r>
              <a:rPr spc="45" dirty="0">
                <a:latin typeface="Arial MT"/>
                <a:cs typeface="Arial MT"/>
              </a:rPr>
              <a:t> </a:t>
            </a:r>
            <a:r>
              <a:rPr spc="-18" dirty="0">
                <a:latin typeface="Arial MT"/>
                <a:cs typeface="Arial MT"/>
              </a:rPr>
              <a:t>xxx</a:t>
            </a:r>
            <a:r>
              <a:rPr sz="1223" spc="-18" dirty="0" smtClean="0">
                <a:latin typeface="Arial MT"/>
                <a:cs typeface="Arial MT"/>
              </a:rPr>
              <a:t>.</a:t>
            </a:r>
            <a:endParaRPr sz="1223" dirty="0">
              <a:latin typeface="Arial MT"/>
              <a:cs typeface="Arial MT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76939" y="207120"/>
            <a:ext cx="165696" cy="15188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63998" y="151887"/>
            <a:ext cx="165696" cy="14498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6615" y="2860504"/>
            <a:ext cx="421145" cy="421146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26615" y="4284262"/>
            <a:ext cx="372817" cy="39353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616288" y="2778633"/>
            <a:ext cx="421146" cy="42114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616288" y="4196574"/>
            <a:ext cx="462569" cy="46256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293206" y="2912476"/>
            <a:ext cx="407337" cy="40733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317369" y="4481027"/>
            <a:ext cx="359009" cy="359008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81847" y="6193227"/>
            <a:ext cx="365913" cy="359008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503076" y="6131089"/>
            <a:ext cx="421146" cy="421146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11284" y="6193226"/>
            <a:ext cx="359009" cy="35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8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90682" y="895087"/>
            <a:ext cx="9527557" cy="689889"/>
          </a:xfrm>
          <a:prstGeom prst="rect">
            <a:avLst/>
          </a:prstGeom>
        </p:spPr>
        <p:txBody>
          <a:bodyPr vert="horz" wrap="square" lIns="0" tIns="12657" rIns="0" bIns="0" rtlCol="0" anchor="ctr">
            <a:spAutoFit/>
          </a:bodyPr>
          <a:lstStyle/>
          <a:p>
            <a:pPr marL="11506">
              <a:lnSpc>
                <a:spcPct val="100000"/>
              </a:lnSpc>
              <a:spcBef>
                <a:spcPts val="100"/>
              </a:spcBef>
            </a:pPr>
            <a:r>
              <a:rPr spc="-9" dirty="0">
                <a:solidFill>
                  <a:srgbClr val="FF0000"/>
                </a:solidFill>
              </a:rPr>
              <a:t>Voedingspaspoort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84009"/>
              </p:ext>
            </p:extLst>
          </p:nvPr>
        </p:nvGraphicFramePr>
        <p:xfrm>
          <a:off x="1486698" y="3526972"/>
          <a:ext cx="8902627" cy="22542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55125"/>
                <a:gridCol w="4447502"/>
              </a:tblGrid>
              <a:tr h="2254249"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</a:pPr>
                      <a:r>
                        <a:rPr sz="1200" b="1" u="heavy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Eten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27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537210">
                        <a:lnSpc>
                          <a:spcPct val="100000"/>
                        </a:lnSpc>
                      </a:pPr>
                      <a:r>
                        <a:rPr sz="1000" dirty="0">
                          <a:latin typeface="Wingdings"/>
                          <a:cs typeface="Wingdings"/>
                        </a:rPr>
                        <a:t></a:t>
                      </a:r>
                      <a:r>
                        <a:rPr sz="1000" spc="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Xxxxxxxxxxxxxxxxxxxxx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marL="53721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000" dirty="0">
                          <a:latin typeface="Wingdings"/>
                          <a:cs typeface="Wingdings"/>
                        </a:rPr>
                        <a:t></a:t>
                      </a:r>
                      <a:r>
                        <a:rPr sz="1000" spc="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xxxxxxxxxxxxxxxxxxxxxx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</a:pPr>
                      <a:r>
                        <a:rPr sz="12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Drinken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27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529590">
                        <a:lnSpc>
                          <a:spcPct val="100000"/>
                        </a:lnSpc>
                      </a:pPr>
                      <a:r>
                        <a:rPr sz="1000" dirty="0">
                          <a:latin typeface="Wingdings"/>
                          <a:cs typeface="Wingdings"/>
                        </a:rPr>
                        <a:t></a:t>
                      </a:r>
                      <a:r>
                        <a:rPr sz="1000" spc="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Xxxxxxxxxxxxxxxxxxxxx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marL="52959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000" dirty="0">
                          <a:latin typeface="Wingdings"/>
                          <a:cs typeface="Wingdings"/>
                        </a:rPr>
                        <a:t></a:t>
                      </a:r>
                      <a:r>
                        <a:rPr sz="1000" spc="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xxxxxxxxxxxxxxxxxxxxxx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81678" y="120658"/>
            <a:ext cx="1306592" cy="30617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78244" y="143584"/>
            <a:ext cx="572723" cy="56650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9939" y="378881"/>
            <a:ext cx="390159" cy="53958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03745" y="240148"/>
            <a:ext cx="207121" cy="67888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3721" y="1278279"/>
            <a:ext cx="476377" cy="68166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55530" y="1278279"/>
            <a:ext cx="642074" cy="63517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058258" y="2712770"/>
            <a:ext cx="716637" cy="52608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55530" y="2712770"/>
            <a:ext cx="720780" cy="55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7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0" name="Google Shape;470;g341e4ba409f_1_135"/>
          <p:cNvGraphicFramePr/>
          <p:nvPr>
            <p:extLst>
              <p:ext uri="{D42A27DB-BD31-4B8C-83A1-F6EECF244321}">
                <p14:modId xmlns:p14="http://schemas.microsoft.com/office/powerpoint/2010/main" val="1917410668"/>
              </p:ext>
            </p:extLst>
          </p:nvPr>
        </p:nvGraphicFramePr>
        <p:xfrm>
          <a:off x="356925" y="240829"/>
          <a:ext cx="11669375" cy="641987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333875"/>
                <a:gridCol w="2333875"/>
                <a:gridCol w="2333875"/>
                <a:gridCol w="2333875"/>
                <a:gridCol w="2333875"/>
              </a:tblGrid>
              <a:tr h="398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800" u="none" strike="noStrike" cap="none" dirty="0">
                          <a:solidFill>
                            <a:srgbClr val="FF9900"/>
                          </a:solidFill>
                        </a:rPr>
                        <a:t>Verwijzing</a:t>
                      </a:r>
                      <a:endParaRPr dirty="0">
                        <a:solidFill>
                          <a:srgbClr val="FF9900"/>
                        </a:solidFill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800" dirty="0">
                          <a:solidFill>
                            <a:schemeClr val="accent2"/>
                          </a:solidFill>
                        </a:rPr>
                        <a:t>Basisteam</a:t>
                      </a:r>
                      <a:endParaRPr dirty="0">
                        <a:solidFill>
                          <a:schemeClr val="accent2"/>
                        </a:solidFill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800">
                          <a:solidFill>
                            <a:schemeClr val="accent2"/>
                          </a:solidFill>
                        </a:rPr>
                        <a:t>Extra </a:t>
                      </a:r>
                      <a:endParaRPr>
                        <a:solidFill>
                          <a:schemeClr val="accent2"/>
                        </a:solidFill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800">
                          <a:solidFill>
                            <a:schemeClr val="accent2"/>
                          </a:solidFill>
                        </a:rPr>
                        <a:t>Transitie</a:t>
                      </a:r>
                      <a:endParaRPr>
                        <a:solidFill>
                          <a:schemeClr val="accent2"/>
                        </a:solidFill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800">
                          <a:solidFill>
                            <a:schemeClr val="accent2"/>
                          </a:solidFill>
                        </a:rPr>
                        <a:t>Voor- en na-opvang</a:t>
                      </a:r>
                      <a:endParaRPr sz="1800">
                        <a:solidFill>
                          <a:schemeClr val="accent2"/>
                        </a:solidFill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15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500" dirty="0"/>
                        <a:t>CLB</a:t>
                      </a:r>
                      <a:endParaRPr sz="11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500" dirty="0"/>
                        <a:t>COS, ECA, ….</a:t>
                      </a:r>
                      <a:endParaRPr sz="11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500" dirty="0"/>
                        <a:t>Regiomedewerker Kind en Gezin</a:t>
                      </a:r>
                      <a:endParaRPr sz="11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500" b="1" dirty="0"/>
                        <a:t>2 VTE Kinderopvang</a:t>
                      </a:r>
                      <a:endParaRPr sz="1500" b="1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500" b="1" dirty="0"/>
                        <a:t>0,6 VTE </a:t>
                      </a:r>
                      <a:r>
                        <a:rPr lang="nl-BE" sz="1500" b="1" dirty="0" err="1"/>
                        <a:t>Resonans</a:t>
                      </a:r>
                      <a:endParaRPr sz="11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500" b="1" dirty="0"/>
                        <a:t>Vrijwilligers</a:t>
                      </a:r>
                      <a:endParaRPr sz="1500" b="1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500" b="1" dirty="0"/>
                        <a:t>0,5 VTE coördinator</a:t>
                      </a:r>
                      <a:endParaRPr sz="11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500" b="1" dirty="0"/>
                        <a:t>Administratie</a:t>
                      </a:r>
                      <a:endParaRPr sz="11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500" b="1" dirty="0"/>
                        <a:t>Logistiek</a:t>
                      </a:r>
                      <a:endParaRPr sz="11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500" b="1" dirty="0"/>
                        <a:t>Werkingsmiddelen</a:t>
                      </a:r>
                      <a:endParaRPr sz="11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500" b="1" dirty="0"/>
                        <a:t>Gebouw </a:t>
                      </a:r>
                      <a:endParaRPr sz="11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 dirty="0"/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500" dirty="0"/>
                        <a:t>Zelfstandige kine, logo, … </a:t>
                      </a:r>
                      <a:endParaRPr sz="11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500" dirty="0"/>
                        <a:t>RTH</a:t>
                      </a:r>
                      <a:endParaRPr sz="11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500" dirty="0"/>
                        <a:t>Samenwerking CGG</a:t>
                      </a:r>
                      <a:endParaRPr sz="11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500" dirty="0"/>
                        <a:t>… op basis </a:t>
                      </a:r>
                      <a:r>
                        <a:rPr lang="nl-BE" sz="1500" dirty="0" err="1"/>
                        <a:t>GOZplan</a:t>
                      </a:r>
                      <a:endParaRPr sz="1500" dirty="0"/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500" dirty="0"/>
                        <a:t>GIO</a:t>
                      </a:r>
                      <a:endParaRPr sz="11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500" dirty="0"/>
                        <a:t>Leersteuncentra</a:t>
                      </a:r>
                      <a:endParaRPr sz="11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500" dirty="0"/>
                        <a:t> </a:t>
                      </a:r>
                      <a:endParaRPr sz="1500" dirty="0"/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500" dirty="0"/>
                        <a:t>Zorgteam naargelang noden</a:t>
                      </a:r>
                      <a:endParaRPr sz="1100" dirty="0"/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3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42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500" dirty="0"/>
                        <a:t>Bestaande financiering</a:t>
                      </a:r>
                      <a:endParaRPr sz="11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500" b="1"/>
                        <a:t>120% inschrijving via kinderopvang – facturatie ouders IKT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500" b="1"/>
                        <a:t>0,6 VTE via RTHpunten</a:t>
                      </a:r>
                      <a:endParaRPr sz="1500" b="1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500" b="1"/>
                        <a:t>0,5 VTE coördinatie via Vroeg en Nabij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500" b="1"/>
                        <a:t>Sponsoring en sociaal ondernemerschap</a:t>
                      </a:r>
                      <a:endParaRPr sz="1500" b="1"/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500"/>
                        <a:t>Bestaande financiering</a:t>
                      </a:r>
                      <a:endParaRPr sz="1500"/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500" dirty="0"/>
                        <a:t>Bestaande financiering</a:t>
                      </a:r>
                      <a:endParaRPr sz="1500" dirty="0"/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nl-BE" sz="1500" dirty="0"/>
                        <a:t>Geen extra kost</a:t>
                      </a:r>
                      <a:endParaRPr sz="11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5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nl-BE" sz="1500" dirty="0"/>
                        <a:t>Facturatie ouders volgens bestaande tarieven kinderopvang IKT</a:t>
                      </a:r>
                      <a:endParaRPr sz="15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/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71" name="Google Shape;471;g341e4ba409f_1_135"/>
          <p:cNvSpPr txBox="1"/>
          <p:nvPr/>
        </p:nvSpPr>
        <p:spPr>
          <a:xfrm>
            <a:off x="448300" y="2974775"/>
            <a:ext cx="114153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Intersectorale samenwerking en financiering </a:t>
            </a:r>
            <a:endParaRPr sz="2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g341e4ba409f_1_135"/>
          <p:cNvSpPr/>
          <p:nvPr/>
        </p:nvSpPr>
        <p:spPr>
          <a:xfrm rot="10800000">
            <a:off x="357050" y="3070625"/>
            <a:ext cx="2095200" cy="372300"/>
          </a:xfrm>
          <a:prstGeom prst="rightArrow">
            <a:avLst>
              <a:gd name="adj1" fmla="val 3191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g341e4ba409f_1_135"/>
          <p:cNvSpPr/>
          <p:nvPr/>
        </p:nvSpPr>
        <p:spPr>
          <a:xfrm>
            <a:off x="9768400" y="3070625"/>
            <a:ext cx="2095200" cy="372300"/>
          </a:xfrm>
          <a:prstGeom prst="rightArrow">
            <a:avLst>
              <a:gd name="adj1" fmla="val 3191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23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2"/>
          <p:cNvSpPr txBox="1"/>
          <p:nvPr/>
        </p:nvSpPr>
        <p:spPr>
          <a:xfrm>
            <a:off x="6096000" y="1184744"/>
            <a:ext cx="5926372" cy="4961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508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nl-BE" sz="6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Take </a:t>
            </a:r>
            <a:endParaRPr/>
          </a:p>
          <a:p>
            <a:pPr marL="228600" marR="0" lvl="0" indent="-508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nl-BE" sz="6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/>
          </a:p>
          <a:p>
            <a:pPr marL="228600" marR="0" lvl="0" indent="-508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nl-BE" sz="6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-BE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nl-BE" sz="6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essages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373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77689" y="3429000"/>
            <a:ext cx="4614311" cy="3460733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43"/>
          <p:cNvSpPr txBox="1">
            <a:spLocks noGrp="1"/>
          </p:cNvSpPr>
          <p:nvPr>
            <p:ph type="body" idx="1"/>
          </p:nvPr>
        </p:nvSpPr>
        <p:spPr>
          <a:xfrm>
            <a:off x="480290" y="451215"/>
            <a:ext cx="7355841" cy="5105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nl-BE">
                <a:latin typeface="Calibri"/>
                <a:ea typeface="Calibri"/>
                <a:cs typeface="Calibri"/>
                <a:sym typeface="Calibri"/>
              </a:rPr>
              <a:t>Als een kind met extra ondersteuningsnoden start in de kleuterschool: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-"/>
            </a:pPr>
            <a:r>
              <a:rPr lang="nl-BE">
                <a:latin typeface="Calibri"/>
                <a:ea typeface="Calibri"/>
                <a:cs typeface="Calibri"/>
                <a:sym typeface="Calibri"/>
              </a:rPr>
              <a:t>is er al een belangrijke voorgeschiedenis waarover ouders en kinderdagverblijf veel kunnen vertellen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-"/>
            </a:pPr>
            <a:r>
              <a:rPr lang="nl-BE">
                <a:latin typeface="Calibri"/>
                <a:ea typeface="Calibri"/>
                <a:cs typeface="Calibri"/>
                <a:sym typeface="Calibri"/>
              </a:rPr>
              <a:t>is er vaak al een uitgebouwd netwerk rond dit kind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-"/>
            </a:pPr>
            <a:r>
              <a:rPr lang="nl-BE">
                <a:latin typeface="Calibri"/>
                <a:ea typeface="Calibri"/>
                <a:cs typeface="Calibri"/>
                <a:sym typeface="Calibri"/>
              </a:rPr>
              <a:t>is er vaak al geschreven aan het ‘handboek’ voor dit kind met wat werkt en wat niet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nl-BE" i="1">
                <a:latin typeface="Calibri"/>
                <a:ea typeface="Calibri"/>
                <a:cs typeface="Calibri"/>
                <a:sym typeface="Calibri"/>
              </a:rPr>
              <a:t>Gebruik het…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nl-BE">
                <a:latin typeface="Calibri"/>
                <a:ea typeface="Calibri"/>
                <a:cs typeface="Calibri"/>
                <a:sym typeface="Calibri"/>
              </a:rPr>
              <a:t>en geniet van ‘</a:t>
            </a:r>
            <a:r>
              <a:rPr lang="nl-BE" i="1">
                <a:latin typeface="Calibri"/>
                <a:ea typeface="Calibri"/>
                <a:cs typeface="Calibri"/>
                <a:sym typeface="Calibri"/>
              </a:rPr>
              <a:t>zelf creatief denken</a:t>
            </a:r>
            <a:r>
              <a:rPr lang="nl-BE">
                <a:latin typeface="Calibri"/>
                <a:ea typeface="Calibri"/>
                <a:cs typeface="Calibri"/>
                <a:sym typeface="Calibri"/>
              </a:rPr>
              <a:t>’…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nl-BE">
                <a:latin typeface="Calibri"/>
                <a:ea typeface="Calibri"/>
                <a:cs typeface="Calibri"/>
                <a:sym typeface="Calibri"/>
              </a:rPr>
              <a:t>vergeet vooral niet </a:t>
            </a:r>
            <a:r>
              <a:rPr lang="nl-BE" b="1" i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waarom</a:t>
            </a:r>
            <a:r>
              <a:rPr lang="nl-BE">
                <a:latin typeface="Calibri"/>
                <a:ea typeface="Calibri"/>
                <a:cs typeface="Calibri"/>
                <a:sym typeface="Calibri"/>
              </a:rPr>
              <a:t> je het doet!</a:t>
            </a:r>
            <a:endParaRPr/>
          </a:p>
          <a:p>
            <a:pPr marL="228600" lvl="0" indent="-6413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28600" lvl="0" indent="-6413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4" name="Ovaal 3"/>
          <p:cNvSpPr/>
          <p:nvPr/>
        </p:nvSpPr>
        <p:spPr>
          <a:xfrm>
            <a:off x="9248503" y="4850675"/>
            <a:ext cx="553491" cy="19158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Ovaal 4"/>
          <p:cNvSpPr/>
          <p:nvPr/>
        </p:nvSpPr>
        <p:spPr>
          <a:xfrm>
            <a:off x="10319657" y="4850675"/>
            <a:ext cx="553491" cy="19158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8442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44"/>
          <p:cNvSpPr/>
          <p:nvPr/>
        </p:nvSpPr>
        <p:spPr>
          <a:xfrm>
            <a:off x="707335" y="144407"/>
            <a:ext cx="11277600" cy="1928191"/>
          </a:xfrm>
          <a:prstGeom prst="rightArrow">
            <a:avLst>
              <a:gd name="adj1" fmla="val 50000"/>
              <a:gd name="adj2" fmla="val 50000"/>
            </a:avLst>
          </a:prstGeom>
          <a:noFill/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44"/>
          <p:cNvSpPr txBox="1"/>
          <p:nvPr/>
        </p:nvSpPr>
        <p:spPr>
          <a:xfrm>
            <a:off x="3965712" y="2237097"/>
            <a:ext cx="4532244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6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Noden kinderen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6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6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gezinnen</a:t>
            </a:r>
            <a:endParaRPr/>
          </a:p>
        </p:txBody>
      </p:sp>
      <p:sp>
        <p:nvSpPr>
          <p:cNvPr id="517" name="Google Shape;517;p44"/>
          <p:cNvSpPr/>
          <p:nvPr/>
        </p:nvSpPr>
        <p:spPr>
          <a:xfrm>
            <a:off x="3747052" y="1808921"/>
            <a:ext cx="4969565" cy="4904672"/>
          </a:xfrm>
          <a:prstGeom prst="ellipse">
            <a:avLst/>
          </a:prstGeom>
          <a:noFill/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44"/>
          <p:cNvSpPr txBox="1"/>
          <p:nvPr/>
        </p:nvSpPr>
        <p:spPr>
          <a:xfrm>
            <a:off x="1709530" y="646837"/>
            <a:ext cx="977016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5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Zorg en onderwijs continuüm</a:t>
            </a:r>
            <a:endParaRPr/>
          </a:p>
        </p:txBody>
      </p:sp>
      <p:sp>
        <p:nvSpPr>
          <p:cNvPr id="519" name="Google Shape;519;p44"/>
          <p:cNvSpPr txBox="1"/>
          <p:nvPr/>
        </p:nvSpPr>
        <p:spPr>
          <a:xfrm>
            <a:off x="319707" y="2072597"/>
            <a:ext cx="3129171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Organisatie: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aanpassen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samenwerken</a:t>
            </a:r>
            <a:endParaRPr/>
          </a:p>
        </p:txBody>
      </p:sp>
      <p:sp>
        <p:nvSpPr>
          <p:cNvPr id="520" name="Google Shape;520;p44"/>
          <p:cNvSpPr/>
          <p:nvPr/>
        </p:nvSpPr>
        <p:spPr>
          <a:xfrm>
            <a:off x="268357" y="2072597"/>
            <a:ext cx="3260034" cy="2360255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21" name="Google Shape;521;p44"/>
          <p:cNvCxnSpPr/>
          <p:nvPr/>
        </p:nvCxnSpPr>
        <p:spPr>
          <a:xfrm flipH="1">
            <a:off x="319707" y="1610139"/>
            <a:ext cx="1131406" cy="462457"/>
          </a:xfrm>
          <a:prstGeom prst="straightConnector1">
            <a:avLst/>
          </a:prstGeom>
          <a:noFill/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43911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5"/>
          <p:cNvSpPr txBox="1">
            <a:spLocks noGrp="1"/>
          </p:cNvSpPr>
          <p:nvPr>
            <p:ph type="title"/>
          </p:nvPr>
        </p:nvSpPr>
        <p:spPr>
          <a:xfrm>
            <a:off x="263352" y="60480"/>
            <a:ext cx="11665296" cy="723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5454"/>
              <a:buFont typeface="Calibri"/>
              <a:buNone/>
            </a:pPr>
            <a:r>
              <a:rPr lang="nl-BE">
                <a:solidFill>
                  <a:schemeClr val="accent2"/>
                </a:solidFill>
              </a:rPr>
              <a:t/>
            </a:r>
            <a:br>
              <a:rPr lang="nl-BE">
                <a:solidFill>
                  <a:schemeClr val="accent2"/>
                </a:solidFill>
              </a:rPr>
            </a:br>
            <a:r>
              <a:rPr lang="nl-BE" b="1">
                <a:solidFill>
                  <a:schemeClr val="accent2"/>
                </a:solidFill>
              </a:rPr>
              <a:t>Organisatie: Aanpassen en Samenwerken</a:t>
            </a:r>
            <a:endParaRPr b="1"/>
          </a:p>
        </p:txBody>
      </p:sp>
      <p:pic>
        <p:nvPicPr>
          <p:cNvPr id="527" name="Google Shape;527;p45" descr="Gerelateerde afbeeld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67304" y="2562713"/>
            <a:ext cx="2857392" cy="2179180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45"/>
          <p:cNvSpPr txBox="1"/>
          <p:nvPr/>
        </p:nvSpPr>
        <p:spPr>
          <a:xfrm>
            <a:off x="508777" y="5004455"/>
            <a:ext cx="11095382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RTH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Revalidatiesector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MFC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45"/>
          <p:cNvSpPr/>
          <p:nvPr/>
        </p:nvSpPr>
        <p:spPr>
          <a:xfrm rot="-2588544">
            <a:off x="7667777" y="3506815"/>
            <a:ext cx="3240156" cy="50291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45"/>
          <p:cNvSpPr/>
          <p:nvPr/>
        </p:nvSpPr>
        <p:spPr>
          <a:xfrm rot="-8161043">
            <a:off x="1369191" y="3400844"/>
            <a:ext cx="3240156" cy="50291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45"/>
          <p:cNvSpPr txBox="1"/>
          <p:nvPr/>
        </p:nvSpPr>
        <p:spPr>
          <a:xfrm>
            <a:off x="683391" y="1656439"/>
            <a:ext cx="230587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Opgroeien</a:t>
            </a: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45"/>
          <p:cNvSpPr txBox="1"/>
          <p:nvPr/>
        </p:nvSpPr>
        <p:spPr>
          <a:xfrm>
            <a:off x="9155288" y="1646825"/>
            <a:ext cx="230587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Onderwijs</a:t>
            </a: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45"/>
          <p:cNvSpPr/>
          <p:nvPr/>
        </p:nvSpPr>
        <p:spPr>
          <a:xfrm>
            <a:off x="3364561" y="1531389"/>
            <a:ext cx="5462877" cy="1031324"/>
          </a:xfrm>
          <a:prstGeom prst="mathMinus">
            <a:avLst>
              <a:gd name="adj1" fmla="val 23520"/>
            </a:avLst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45"/>
          <p:cNvSpPr txBox="1"/>
          <p:nvPr/>
        </p:nvSpPr>
        <p:spPr>
          <a:xfrm>
            <a:off x="3866606" y="1363896"/>
            <a:ext cx="496083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8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Zorg- en onderwijscontinuüm</a:t>
            </a:r>
            <a:endParaRPr sz="28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964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5932" y="1532709"/>
            <a:ext cx="12156068" cy="4885508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4"/>
          <p:cNvSpPr/>
          <p:nvPr/>
        </p:nvSpPr>
        <p:spPr>
          <a:xfrm>
            <a:off x="6635931" y="4127863"/>
            <a:ext cx="948581" cy="754450"/>
          </a:xfrm>
          <a:custGeom>
            <a:avLst/>
            <a:gdLst/>
            <a:ahLst/>
            <a:cxnLst/>
            <a:rect l="l" t="t" r="r" b="b"/>
            <a:pathLst>
              <a:path w="948581" h="754450" extrusionOk="0">
                <a:moveTo>
                  <a:pt x="200298" y="661851"/>
                </a:moveTo>
                <a:cubicBezTo>
                  <a:pt x="185784" y="641531"/>
                  <a:pt x="204570" y="603600"/>
                  <a:pt x="209006" y="574766"/>
                </a:cubicBezTo>
                <a:cubicBezTo>
                  <a:pt x="210402" y="565693"/>
                  <a:pt x="217715" y="557820"/>
                  <a:pt x="217715" y="548640"/>
                </a:cubicBezTo>
                <a:cubicBezTo>
                  <a:pt x="217715" y="536671"/>
                  <a:pt x="211514" y="525509"/>
                  <a:pt x="209006" y="513806"/>
                </a:cubicBezTo>
                <a:cubicBezTo>
                  <a:pt x="188310" y="417226"/>
                  <a:pt x="220132" y="436235"/>
                  <a:pt x="165463" y="418011"/>
                </a:cubicBezTo>
                <a:cubicBezTo>
                  <a:pt x="162459" y="390976"/>
                  <a:pt x="168604" y="336921"/>
                  <a:pt x="139338" y="313508"/>
                </a:cubicBezTo>
                <a:cubicBezTo>
                  <a:pt x="132170" y="307774"/>
                  <a:pt x="121921" y="307703"/>
                  <a:pt x="113212" y="304800"/>
                </a:cubicBezTo>
                <a:cubicBezTo>
                  <a:pt x="104503" y="298994"/>
                  <a:pt x="93624" y="295556"/>
                  <a:pt x="87086" y="287383"/>
                </a:cubicBezTo>
                <a:cubicBezTo>
                  <a:pt x="81352" y="280215"/>
                  <a:pt x="83101" y="269128"/>
                  <a:pt x="78378" y="261257"/>
                </a:cubicBezTo>
                <a:cubicBezTo>
                  <a:pt x="74154" y="254216"/>
                  <a:pt x="66766" y="249646"/>
                  <a:pt x="60960" y="243840"/>
                </a:cubicBezTo>
                <a:cubicBezTo>
                  <a:pt x="58057" y="235131"/>
                  <a:pt x="56710" y="225739"/>
                  <a:pt x="52252" y="217714"/>
                </a:cubicBezTo>
                <a:cubicBezTo>
                  <a:pt x="27634" y="173401"/>
                  <a:pt x="26426" y="174471"/>
                  <a:pt x="0" y="148046"/>
                </a:cubicBezTo>
                <a:cubicBezTo>
                  <a:pt x="2903" y="121920"/>
                  <a:pt x="396" y="94606"/>
                  <a:pt x="8709" y="69668"/>
                </a:cubicBezTo>
                <a:cubicBezTo>
                  <a:pt x="23223" y="26125"/>
                  <a:pt x="39189" y="20320"/>
                  <a:pt x="69669" y="0"/>
                </a:cubicBezTo>
                <a:cubicBezTo>
                  <a:pt x="136420" y="22249"/>
                  <a:pt x="58228" y="-1527"/>
                  <a:pt x="200298" y="17417"/>
                </a:cubicBezTo>
                <a:cubicBezTo>
                  <a:pt x="209397" y="18630"/>
                  <a:pt x="217715" y="23223"/>
                  <a:pt x="226423" y="26126"/>
                </a:cubicBezTo>
                <a:cubicBezTo>
                  <a:pt x="232229" y="34834"/>
                  <a:pt x="235132" y="46445"/>
                  <a:pt x="243840" y="52251"/>
                </a:cubicBezTo>
                <a:cubicBezTo>
                  <a:pt x="253799" y="58890"/>
                  <a:pt x="267166" y="57672"/>
                  <a:pt x="278675" y="60960"/>
                </a:cubicBezTo>
                <a:cubicBezTo>
                  <a:pt x="339470" y="78330"/>
                  <a:pt x="261730" y="63515"/>
                  <a:pt x="365760" y="78377"/>
                </a:cubicBezTo>
                <a:cubicBezTo>
                  <a:pt x="391886" y="75474"/>
                  <a:pt x="417942" y="67485"/>
                  <a:pt x="444138" y="69668"/>
                </a:cubicBezTo>
                <a:cubicBezTo>
                  <a:pt x="479151" y="72586"/>
                  <a:pt x="473057" y="108941"/>
                  <a:pt x="478972" y="130628"/>
                </a:cubicBezTo>
                <a:cubicBezTo>
                  <a:pt x="483803" y="148341"/>
                  <a:pt x="478578" y="178427"/>
                  <a:pt x="496389" y="182880"/>
                </a:cubicBezTo>
                <a:lnTo>
                  <a:pt x="531223" y="191588"/>
                </a:lnTo>
                <a:cubicBezTo>
                  <a:pt x="589280" y="188685"/>
                  <a:pt x="647484" y="187916"/>
                  <a:pt x="705395" y="182880"/>
                </a:cubicBezTo>
                <a:cubicBezTo>
                  <a:pt x="760650" y="178075"/>
                  <a:pt x="702390" y="164461"/>
                  <a:pt x="757646" y="182880"/>
                </a:cubicBezTo>
                <a:cubicBezTo>
                  <a:pt x="763452" y="191589"/>
                  <a:pt x="766690" y="215286"/>
                  <a:pt x="775063" y="209006"/>
                </a:cubicBezTo>
                <a:cubicBezTo>
                  <a:pt x="789750" y="197990"/>
                  <a:pt x="779498" y="169736"/>
                  <a:pt x="792480" y="156754"/>
                </a:cubicBezTo>
                <a:lnTo>
                  <a:pt x="809898" y="139337"/>
                </a:lnTo>
                <a:cubicBezTo>
                  <a:pt x="818606" y="142240"/>
                  <a:pt x="827813" y="143941"/>
                  <a:pt x="836023" y="148046"/>
                </a:cubicBezTo>
                <a:cubicBezTo>
                  <a:pt x="845384" y="152727"/>
                  <a:pt x="852529" y="161340"/>
                  <a:pt x="862149" y="165463"/>
                </a:cubicBezTo>
                <a:cubicBezTo>
                  <a:pt x="873150" y="170178"/>
                  <a:pt x="885372" y="171268"/>
                  <a:pt x="896983" y="174171"/>
                </a:cubicBezTo>
                <a:cubicBezTo>
                  <a:pt x="902789" y="182880"/>
                  <a:pt x="910277" y="190677"/>
                  <a:pt x="914400" y="200297"/>
                </a:cubicBezTo>
                <a:cubicBezTo>
                  <a:pt x="919115" y="211298"/>
                  <a:pt x="920512" y="223447"/>
                  <a:pt x="923109" y="235131"/>
                </a:cubicBezTo>
                <a:cubicBezTo>
                  <a:pt x="931226" y="271654"/>
                  <a:pt x="934223" y="293103"/>
                  <a:pt x="940526" y="330926"/>
                </a:cubicBezTo>
                <a:cubicBezTo>
                  <a:pt x="937623" y="348343"/>
                  <a:pt x="940578" y="367846"/>
                  <a:pt x="931818" y="383177"/>
                </a:cubicBezTo>
                <a:cubicBezTo>
                  <a:pt x="927264" y="391147"/>
                  <a:pt x="906454" y="382738"/>
                  <a:pt x="905692" y="391886"/>
                </a:cubicBezTo>
                <a:cubicBezTo>
                  <a:pt x="890350" y="575981"/>
                  <a:pt x="870142" y="547928"/>
                  <a:pt x="931818" y="609600"/>
                </a:cubicBezTo>
                <a:cubicBezTo>
                  <a:pt x="944762" y="648434"/>
                  <a:pt x="961974" y="688440"/>
                  <a:pt x="931818" y="731520"/>
                </a:cubicBezTo>
                <a:cubicBezTo>
                  <a:pt x="921692" y="745986"/>
                  <a:pt x="896983" y="725714"/>
                  <a:pt x="879566" y="722811"/>
                </a:cubicBezTo>
                <a:cubicBezTo>
                  <a:pt x="873760" y="714103"/>
                  <a:pt x="871867" y="700573"/>
                  <a:pt x="862149" y="696686"/>
                </a:cubicBezTo>
                <a:cubicBezTo>
                  <a:pt x="853626" y="693277"/>
                  <a:pt x="845203" y="705394"/>
                  <a:pt x="836023" y="705394"/>
                </a:cubicBezTo>
                <a:cubicBezTo>
                  <a:pt x="824054" y="705394"/>
                  <a:pt x="812800" y="699589"/>
                  <a:pt x="801189" y="696686"/>
                </a:cubicBezTo>
                <a:cubicBezTo>
                  <a:pt x="777004" y="624130"/>
                  <a:pt x="801019" y="640164"/>
                  <a:pt x="757646" y="661851"/>
                </a:cubicBezTo>
                <a:cubicBezTo>
                  <a:pt x="749435" y="665956"/>
                  <a:pt x="740229" y="667657"/>
                  <a:pt x="731520" y="670560"/>
                </a:cubicBezTo>
                <a:cubicBezTo>
                  <a:pt x="725714" y="679269"/>
                  <a:pt x="717413" y="686757"/>
                  <a:pt x="714103" y="696686"/>
                </a:cubicBezTo>
                <a:cubicBezTo>
                  <a:pt x="686556" y="779331"/>
                  <a:pt x="747619" y="752776"/>
                  <a:pt x="609600" y="740228"/>
                </a:cubicBezTo>
                <a:cubicBezTo>
                  <a:pt x="606697" y="728617"/>
                  <a:pt x="608773" y="714401"/>
                  <a:pt x="600892" y="705394"/>
                </a:cubicBezTo>
                <a:cubicBezTo>
                  <a:pt x="576233" y="677213"/>
                  <a:pt x="553049" y="672030"/>
                  <a:pt x="522515" y="661851"/>
                </a:cubicBezTo>
                <a:cubicBezTo>
                  <a:pt x="452846" y="664754"/>
                  <a:pt x="382427" y="659957"/>
                  <a:pt x="313509" y="670560"/>
                </a:cubicBezTo>
                <a:cubicBezTo>
                  <a:pt x="303164" y="672152"/>
                  <a:pt x="306117" y="693678"/>
                  <a:pt x="296092" y="696686"/>
                </a:cubicBezTo>
                <a:cubicBezTo>
                  <a:pt x="273848" y="703359"/>
                  <a:pt x="214812" y="682171"/>
                  <a:pt x="200298" y="661851"/>
                </a:cubicBezTo>
                <a:close/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0" name="Google Shape;180;p4"/>
          <p:cNvCxnSpPr/>
          <p:nvPr/>
        </p:nvCxnSpPr>
        <p:spPr>
          <a:xfrm rot="10800000" flipH="1">
            <a:off x="7123728" y="1079842"/>
            <a:ext cx="1210492" cy="3247403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81" name="Google Shape;18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85760" y="317303"/>
            <a:ext cx="2755532" cy="788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93335" y="132878"/>
            <a:ext cx="871278" cy="9208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450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"/>
          <p:cNvSpPr txBox="1">
            <a:spLocks noGrp="1"/>
          </p:cNvSpPr>
          <p:nvPr>
            <p:ph type="title"/>
          </p:nvPr>
        </p:nvSpPr>
        <p:spPr>
          <a:xfrm>
            <a:off x="863992" y="-27721"/>
            <a:ext cx="10515600" cy="850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BE" b="1"/>
              <a:t>Villa Clementina VZW</a:t>
            </a:r>
            <a:endParaRPr/>
          </a:p>
        </p:txBody>
      </p:sp>
      <p:graphicFrame>
        <p:nvGraphicFramePr>
          <p:cNvPr id="196" name="Google Shape;196;p6"/>
          <p:cNvGraphicFramePr/>
          <p:nvPr>
            <p:extLst>
              <p:ext uri="{D42A27DB-BD31-4B8C-83A1-F6EECF244321}">
                <p14:modId xmlns:p14="http://schemas.microsoft.com/office/powerpoint/2010/main" val="3419275700"/>
              </p:ext>
            </p:extLst>
          </p:nvPr>
        </p:nvGraphicFramePr>
        <p:xfrm>
          <a:off x="0" y="790557"/>
          <a:ext cx="12192000" cy="6127150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2425425"/>
                <a:gridCol w="2450850"/>
                <a:gridCol w="2438575"/>
                <a:gridCol w="2438575"/>
                <a:gridCol w="2438575"/>
              </a:tblGrid>
              <a:tr h="1223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Kinderdagverblijf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Tina </a:t>
                      </a:r>
                      <a:r>
                        <a:rPr lang="nl-BE" sz="12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OpStap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2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CIK - Project: Op de koffie in de kinderopvang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2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Inclu-Sit – Project Inclusieve babysit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2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Vormingscentrum ad hoc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2445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leefgroepen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endParaRPr sz="11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Verticale groepen </a:t>
                      </a:r>
                      <a:endParaRPr sz="11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Kinderen tussen 2m en 6j</a:t>
                      </a:r>
                      <a:endParaRPr sz="11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1/3 kinderen extra zorg:</a:t>
                      </a:r>
                      <a:endParaRPr sz="11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 kinderen per dag op een groep van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33 kinderen 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leefgroep</a:t>
                      </a:r>
                      <a:endParaRPr sz="11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Kinderen tussen 2j3 en 4j</a:t>
                      </a:r>
                      <a:endParaRPr sz="11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Gericht op preventie schooluitval gewoon onderwijs en inclusie</a:t>
                      </a:r>
                      <a:endParaRPr sz="11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Samenwerking kinderdagverblijf</a:t>
                      </a:r>
                      <a:endParaRPr sz="11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 kinderen per dag</a:t>
                      </a:r>
                      <a:endParaRPr dirty="0"/>
                    </a:p>
                  </a:txBody>
                  <a:tcPr marL="68575" marR="68575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Ambulante werking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nl-BE" sz="11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Inclusief werken uitdragen in gewone kinderopvang</a:t>
                      </a:r>
                      <a:endParaRPr sz="11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600"/>
                        <a:buFont typeface="Calibri"/>
                        <a:buNone/>
                      </a:pPr>
                      <a:r>
                        <a:rPr lang="nl-BE" sz="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/>
                      </a:r>
                      <a:br>
                        <a:rPr lang="nl-BE" sz="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nl-BE" sz="11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Preventie opsporen kinderen </a:t>
                      </a:r>
                      <a:endParaRPr sz="11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"/>
                        <a:buFont typeface="Calibri"/>
                        <a:buNone/>
                      </a:pPr>
                      <a:endParaRPr sz="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nl-BE" sz="11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Ondersteunen zorgtrajecten kinderen zorg in gewone kinderopvang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Babysit-</a:t>
                      </a:r>
                      <a:r>
                        <a:rPr lang="nl-BE" sz="11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app</a:t>
                      </a:r>
                      <a:r>
                        <a:rPr lang="nl-BE" sz="11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Kwalificaties babysits koppelen aan ondersteuningsnoden</a:t>
                      </a:r>
                      <a:endParaRPr sz="11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Vormingsprogramma ontwikkelen </a:t>
                      </a:r>
                      <a:endParaRPr dirty="0"/>
                    </a:p>
                  </a:txBody>
                  <a:tcPr marL="68575" marR="68575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Vormingsaanbod op maat rond inclusief werken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Non profit: Inclusie promoten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Profit: Inclusie en diversiteit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SDG 3 – goede gezondheid &amp; welzijn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SDG 4 – kwaliteits-onderwijs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SDG 10 – ongelijkheid verminderen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Deelname internationale congressen en bezoeken</a:t>
                      </a:r>
                      <a:endParaRPr sz="1100" u="none" strike="noStrike" cap="none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</a:tr>
              <a:tr h="2398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Inkomensgerelateerd</a:t>
                      </a:r>
                      <a:r>
                        <a:rPr lang="nl-BE" sz="11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kinderdagverblijf én sociaal ondernemerschap én vrijwilligerswerking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Samenwerking privé therapeuten en VZW Ganspoel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Proefsubsidie Ministerie van Onderwijs</a:t>
                      </a:r>
                      <a:r>
                        <a:rPr lang="nl-BE" sz="11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onderwijs aan kinderen met ernstige ondersteuningsnoden in samenwerking </a:t>
                      </a:r>
                      <a:r>
                        <a:rPr lang="nl-BE" sz="11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BuO</a:t>
                      </a:r>
                      <a:r>
                        <a:rPr lang="nl-BE" sz="11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Windekind Leuven en CLB Leuven</a:t>
                      </a:r>
                      <a:endParaRPr sz="11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nl-BE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Samenwerking Resonans VZW en </a:t>
                      </a:r>
                      <a:r>
                        <a:rPr lang="nl-BE" sz="11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middelen Zorg en Ondersteuning Lokaal niveau </a:t>
                      </a:r>
                      <a:r>
                        <a:rPr lang="nl-BE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 vrijwilligerswerking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nl-BE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Sponsoring logopediste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Samenwerking transitiepartners en concrete scholen en CLB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Samenwerking diverse ondersteunende organisaties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nl-BE" sz="11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Erkenning als CIK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nl-BE" sz="11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Extra middelen Zorg en Ondersteuning Lokaal niveau</a:t>
                      </a:r>
                      <a:endParaRPr sz="11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nl-BE" sz="11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Samenwerking met Merlijn VZW en AP Hogeschool, B-</a:t>
                      </a:r>
                      <a:r>
                        <a:rPr lang="nl-BE" sz="11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Sit</a:t>
                      </a:r>
                      <a:endParaRPr sz="11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nl-BE" sz="11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Projectsubsidie Koning Boudewijnstichting</a:t>
                      </a:r>
                      <a:endParaRPr sz="11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Profit: verdienmodel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Non-profit: </a:t>
                      </a:r>
                      <a:r>
                        <a:rPr lang="nl-BE" sz="11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brake</a:t>
                      </a:r>
                      <a:r>
                        <a:rPr lang="nl-BE" sz="11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even</a:t>
                      </a:r>
                      <a:endParaRPr sz="11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197" name="Google Shape;19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4983" y="1258457"/>
            <a:ext cx="1192318" cy="684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6"/>
          <p:cNvPicPr preferRelativeResize="0"/>
          <p:nvPr/>
        </p:nvPicPr>
        <p:blipFill rotWithShape="1">
          <a:blip r:embed="rId4">
            <a:alphaModFix/>
          </a:blip>
          <a:srcRect t="37016" b="37016"/>
          <a:stretch/>
        </p:blipFill>
        <p:spPr>
          <a:xfrm>
            <a:off x="2797840" y="1387514"/>
            <a:ext cx="1973547" cy="48259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99" name="Google Shape;199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52494" y="13015"/>
            <a:ext cx="677916" cy="704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04747" y="1245459"/>
            <a:ext cx="1176200" cy="718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26684" y="1409286"/>
            <a:ext cx="1795449" cy="513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55628" y="1401937"/>
            <a:ext cx="1930488" cy="525257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6"/>
          <p:cNvSpPr txBox="1"/>
          <p:nvPr/>
        </p:nvSpPr>
        <p:spPr>
          <a:xfrm>
            <a:off x="25792" y="4211020"/>
            <a:ext cx="1219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Hybride financieringssyteem</a:t>
            </a:r>
            <a:endParaRPr sz="1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6"/>
          <p:cNvSpPr/>
          <p:nvPr/>
        </p:nvSpPr>
        <p:spPr>
          <a:xfrm>
            <a:off x="7917110" y="4361003"/>
            <a:ext cx="4040357" cy="16265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6"/>
          <p:cNvSpPr/>
          <p:nvPr/>
        </p:nvSpPr>
        <p:spPr>
          <a:xfrm rot="10800000">
            <a:off x="263418" y="4314361"/>
            <a:ext cx="4040357" cy="16265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6"/>
          <p:cNvSpPr txBox="1"/>
          <p:nvPr/>
        </p:nvSpPr>
        <p:spPr>
          <a:xfrm>
            <a:off x="5446643" y="4218278"/>
            <a:ext cx="18473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6"/>
          <p:cNvSpPr txBox="1"/>
          <p:nvPr/>
        </p:nvSpPr>
        <p:spPr>
          <a:xfrm>
            <a:off x="109330" y="2278320"/>
            <a:ext cx="1219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Vanuit gedetecteerde noden</a:t>
            </a:r>
            <a:endParaRPr/>
          </a:p>
        </p:txBody>
      </p:sp>
      <p:sp>
        <p:nvSpPr>
          <p:cNvPr id="208" name="Google Shape;208;p6"/>
          <p:cNvSpPr/>
          <p:nvPr/>
        </p:nvSpPr>
        <p:spPr>
          <a:xfrm>
            <a:off x="7917110" y="2391548"/>
            <a:ext cx="4040357" cy="16265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6"/>
          <p:cNvSpPr/>
          <p:nvPr/>
        </p:nvSpPr>
        <p:spPr>
          <a:xfrm rot="10800000">
            <a:off x="232755" y="2376929"/>
            <a:ext cx="4040357" cy="16265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896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6144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5"/>
          <p:cNvSpPr/>
          <p:nvPr/>
        </p:nvSpPr>
        <p:spPr>
          <a:xfrm>
            <a:off x="910750" y="4130379"/>
            <a:ext cx="2108048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Waarden</a:t>
            </a:r>
            <a:endParaRPr/>
          </a:p>
          <a:p>
            <a:pPr marL="457200" marR="0" lvl="0" indent="-45720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AutoNum type="arabicPeriod"/>
            </a:pPr>
            <a:r>
              <a:rPr lang="nl-BE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Vrijheid</a:t>
            </a:r>
            <a:endParaRPr/>
          </a:p>
          <a:p>
            <a:pPr marL="457200" marR="0" lvl="0" indent="-45720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AutoNum type="arabicPeriod"/>
            </a:pPr>
            <a:r>
              <a:rPr lang="nl-BE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Positief realisme 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3.Dapperheid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4. Liefde &amp; empathie</a:t>
            </a:r>
            <a:endParaRPr/>
          </a:p>
        </p:txBody>
      </p:sp>
      <p:sp>
        <p:nvSpPr>
          <p:cNvPr id="189" name="Google Shape;189;p5"/>
          <p:cNvSpPr txBox="1"/>
          <p:nvPr/>
        </p:nvSpPr>
        <p:spPr>
          <a:xfrm>
            <a:off x="1764145" y="344162"/>
            <a:ext cx="896599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Villa Clementina op televisie (5-jarig bestaan) - een blik op de werking van ons kinderdagverblijf - YouTube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5204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BE" b="1"/>
              <a:t>Kaders in Villa Clementina….</a:t>
            </a:r>
            <a:endParaRPr/>
          </a:p>
        </p:txBody>
      </p:sp>
      <p:pic>
        <p:nvPicPr>
          <p:cNvPr id="222" name="Google Shape;222;p8" descr="http://www.peterbergenhenegouwen.nl/figuratief/3.jpg"/>
          <p:cNvPicPr preferRelativeResize="0"/>
          <p:nvPr/>
        </p:nvPicPr>
        <p:blipFill rotWithShape="1">
          <a:blip r:embed="rId3">
            <a:alphaModFix/>
          </a:blip>
          <a:srcRect l="13676" r="7598" b="-3"/>
          <a:stretch/>
        </p:blipFill>
        <p:spPr>
          <a:xfrm>
            <a:off x="6531429" y="2022403"/>
            <a:ext cx="5660571" cy="4835598"/>
          </a:xfrm>
          <a:custGeom>
            <a:avLst/>
            <a:gdLst/>
            <a:ahLst/>
            <a:cxnLst/>
            <a:rect l="l" t="t" r="r" b="b"/>
            <a:pathLst>
              <a:path w="3453522" h="2950205" extrusionOk="0">
                <a:moveTo>
                  <a:pt x="1901420" y="0"/>
                </a:moveTo>
                <a:cubicBezTo>
                  <a:pt x="2492116" y="0"/>
                  <a:pt x="3019900" y="269355"/>
                  <a:pt x="3368648" y="691940"/>
                </a:cubicBezTo>
                <a:lnTo>
                  <a:pt x="3453522" y="805440"/>
                </a:lnTo>
                <a:lnTo>
                  <a:pt x="3453522" y="2950205"/>
                </a:lnTo>
                <a:lnTo>
                  <a:pt x="316036" y="2950205"/>
                </a:lnTo>
                <a:lnTo>
                  <a:pt x="229491" y="2807749"/>
                </a:lnTo>
                <a:cubicBezTo>
                  <a:pt x="83134" y="2538330"/>
                  <a:pt x="0" y="2229583"/>
                  <a:pt x="0" y="1901419"/>
                </a:cubicBezTo>
                <a:cubicBezTo>
                  <a:pt x="0" y="851294"/>
                  <a:pt x="851295" y="0"/>
                  <a:pt x="190142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23" name="Google Shape;223;p8"/>
          <p:cNvSpPr txBox="1"/>
          <p:nvPr/>
        </p:nvSpPr>
        <p:spPr>
          <a:xfrm>
            <a:off x="1602377" y="2377440"/>
            <a:ext cx="551252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Om buiten de kaders te kunnen kijken….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84939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9" descr="Afbeelding 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8762" y="2604316"/>
            <a:ext cx="8934476" cy="347898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9"/>
          <p:cNvSpPr txBox="1"/>
          <p:nvPr/>
        </p:nvSpPr>
        <p:spPr>
          <a:xfrm>
            <a:off x="1376753" y="405128"/>
            <a:ext cx="9063096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40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Belang van een </a:t>
            </a:r>
            <a:r>
              <a:rPr lang="nl-BE" sz="4000" b="1" dirty="0">
                <a:solidFill>
                  <a:schemeClr val="accent6"/>
                </a:solidFill>
                <a:latin typeface="Trebuchet MS"/>
                <a:ea typeface="Trebuchet MS"/>
                <a:cs typeface="Trebuchet MS"/>
                <a:sym typeface="Trebuchet MS"/>
              </a:rPr>
              <a:t>rijke omgeving</a:t>
            </a:r>
            <a:r>
              <a:rPr lang="nl-BE" sz="40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40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in een kritische </a:t>
            </a:r>
            <a:r>
              <a:rPr lang="nl-BE" sz="4000" b="1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ontwikkelingsperiode – het geloof </a:t>
            </a:r>
            <a:r>
              <a:rPr lang="nl-BE" sz="4000" b="1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in mogelijkheden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5924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0"/>
          <p:cNvSpPr/>
          <p:nvPr/>
        </p:nvSpPr>
        <p:spPr>
          <a:xfrm>
            <a:off x="707335" y="144407"/>
            <a:ext cx="11277600" cy="1928191"/>
          </a:xfrm>
          <a:prstGeom prst="rightArrow">
            <a:avLst>
              <a:gd name="adj1" fmla="val 50000"/>
              <a:gd name="adj2" fmla="val 50000"/>
            </a:avLst>
          </a:prstGeom>
          <a:noFill/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0"/>
          <p:cNvSpPr txBox="1"/>
          <p:nvPr/>
        </p:nvSpPr>
        <p:spPr>
          <a:xfrm>
            <a:off x="3965712" y="2237097"/>
            <a:ext cx="4532244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6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Noden kinderen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6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6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gezinnen</a:t>
            </a:r>
            <a:endParaRPr/>
          </a:p>
        </p:txBody>
      </p:sp>
      <p:sp>
        <p:nvSpPr>
          <p:cNvPr id="236" name="Google Shape;236;p10"/>
          <p:cNvSpPr/>
          <p:nvPr/>
        </p:nvSpPr>
        <p:spPr>
          <a:xfrm>
            <a:off x="3747052" y="1808921"/>
            <a:ext cx="4969565" cy="4904672"/>
          </a:xfrm>
          <a:prstGeom prst="ellipse">
            <a:avLst/>
          </a:prstGeom>
          <a:noFill/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0"/>
          <p:cNvSpPr txBox="1"/>
          <p:nvPr/>
        </p:nvSpPr>
        <p:spPr>
          <a:xfrm>
            <a:off x="1709530" y="646837"/>
            <a:ext cx="977016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5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Zorg en onderwijs continuüm</a:t>
            </a:r>
            <a:endParaRPr/>
          </a:p>
        </p:txBody>
      </p:sp>
      <p:sp>
        <p:nvSpPr>
          <p:cNvPr id="238" name="Google Shape;238;p10"/>
          <p:cNvSpPr txBox="1"/>
          <p:nvPr/>
        </p:nvSpPr>
        <p:spPr>
          <a:xfrm>
            <a:off x="319707" y="2072597"/>
            <a:ext cx="3129171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Organisatie: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aanpassen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samenwerken</a:t>
            </a:r>
            <a:endParaRPr/>
          </a:p>
        </p:txBody>
      </p:sp>
      <p:sp>
        <p:nvSpPr>
          <p:cNvPr id="239" name="Google Shape;239;p10"/>
          <p:cNvSpPr/>
          <p:nvPr/>
        </p:nvSpPr>
        <p:spPr>
          <a:xfrm>
            <a:off x="268357" y="2072597"/>
            <a:ext cx="3260034" cy="2360255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0" name="Google Shape;240;p10"/>
          <p:cNvCxnSpPr/>
          <p:nvPr/>
        </p:nvCxnSpPr>
        <p:spPr>
          <a:xfrm flipH="1">
            <a:off x="319707" y="1610139"/>
            <a:ext cx="1131406" cy="462457"/>
          </a:xfrm>
          <a:prstGeom prst="straightConnector1">
            <a:avLst/>
          </a:prstGeom>
          <a:noFill/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74615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1108</Words>
  <Application>Microsoft Office PowerPoint</Application>
  <PresentationFormat>Breedbeeld</PresentationFormat>
  <Paragraphs>351</Paragraphs>
  <Slides>36</Slides>
  <Notes>32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36</vt:i4>
      </vt:variant>
    </vt:vector>
  </HeadingPairs>
  <TitlesOfParts>
    <vt:vector size="46" baseType="lpstr">
      <vt:lpstr>Arial</vt:lpstr>
      <vt:lpstr>Arial MT</vt:lpstr>
      <vt:lpstr>Calibri</vt:lpstr>
      <vt:lpstr>Calibri Light</vt:lpstr>
      <vt:lpstr>Noto Sans Symbols</vt:lpstr>
      <vt:lpstr>Segoe UI Symbol</vt:lpstr>
      <vt:lpstr>Times New Roman</vt:lpstr>
      <vt:lpstr>Trebuchet MS</vt:lpstr>
      <vt:lpstr>Wingdings</vt:lpstr>
      <vt:lpstr>Kantoorthema</vt:lpstr>
      <vt:lpstr>Villa Clementina &amp;  de brug naar onderwijs</vt:lpstr>
      <vt:lpstr>Programma</vt:lpstr>
      <vt:lpstr>Een regioverhaal?</vt:lpstr>
      <vt:lpstr>PowerPoint-presentatie</vt:lpstr>
      <vt:lpstr>Villa Clementina VZW</vt:lpstr>
      <vt:lpstr>PowerPoint-presentatie</vt:lpstr>
      <vt:lpstr>Kaders in Villa Clementina….</vt:lpstr>
      <vt:lpstr>PowerPoint-presentatie</vt:lpstr>
      <vt:lpstr>PowerPoint-presentatie</vt:lpstr>
      <vt:lpstr>PowerPoint-presentatie</vt:lpstr>
      <vt:lpstr>PowerPoint-presentatie</vt:lpstr>
      <vt:lpstr>Malaguzzi &amp; Reggio Emilia</vt:lpstr>
      <vt:lpstr>PowerPoint-presentatie</vt:lpstr>
      <vt:lpstr>PowerPoint-presentatie</vt:lpstr>
      <vt:lpstr>PowerPoint-presentatie</vt:lpstr>
      <vt:lpstr>PowerPoint-presentatie</vt:lpstr>
      <vt:lpstr>PowerPoint-presentatie</vt:lpstr>
      <vt:lpstr>Onderwijs op maat – drie sporenbeleid</vt:lpstr>
      <vt:lpstr>Hoe?</vt:lpstr>
      <vt:lpstr>Belang van leerkracht  als lid van multidisciplinair team </vt:lpstr>
      <vt:lpstr>PowerPoint-presentatie</vt:lpstr>
      <vt:lpstr>PowerPoint-presentatie</vt:lpstr>
      <vt:lpstr>Een maatschappelijke uitdaging   &amp;  een  systeemfout</vt:lpstr>
      <vt:lpstr>PowerPoint-presentatie</vt:lpstr>
      <vt:lpstr>PowerPoint-presentatie</vt:lpstr>
      <vt:lpstr>Doelstelling</vt:lpstr>
      <vt:lpstr>Uitwerking</vt:lpstr>
      <vt:lpstr>Hoe?</vt:lpstr>
      <vt:lpstr>Ik ga naar school</vt:lpstr>
      <vt:lpstr>PowerPoint-presentatie</vt:lpstr>
      <vt:lpstr>Voedingspaspoort</vt:lpstr>
      <vt:lpstr>PowerPoint-presentatie</vt:lpstr>
      <vt:lpstr>PowerPoint-presentatie</vt:lpstr>
      <vt:lpstr>PowerPoint-presentatie</vt:lpstr>
      <vt:lpstr>PowerPoint-presentatie</vt:lpstr>
      <vt:lpstr> Organisatie: Aanpassen en Samenwerken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Villa Clementina &amp;  de brug naar onderwijs</dc:title>
  <dc:creator>Mieke De Strooper</dc:creator>
  <cp:lastModifiedBy>Mieke De Strooper</cp:lastModifiedBy>
  <cp:revision>10</cp:revision>
  <dcterms:created xsi:type="dcterms:W3CDTF">2025-03-20T16:24:11Z</dcterms:created>
  <dcterms:modified xsi:type="dcterms:W3CDTF">2025-03-28T14:39:22Z</dcterms:modified>
</cp:coreProperties>
</file>