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69G1eETwL8SoKV3H1jm7K59p4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e917f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79e917f7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97" name="Google Shape;97;g79e917f79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 coachende rol / herkenbaar intern/ verbindingspersoon extern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600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Wat doet de jongerenconsulent?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●"/>
            </a:pPr>
            <a:r>
              <a:rPr lang="nl-BE" sz="1600" u="sng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Inzetten op het beter  bereiken van de jongeren  via outreachend netwerken</a:t>
            </a: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De jongerenconsulent is de SPOC en de laagdrempelige toegangspoort tot het aanbod van VDAB voor     scholen en jeugdwerk- en welzijn.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●"/>
            </a:pPr>
            <a:r>
              <a:rPr lang="nl-BE" sz="1600" u="sng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Individuele bemiddeling</a:t>
            </a: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 aanpak van de jongerenconsulent is erop gericht om voldoende binding te creëren om een traject naar school/werk mogelijk te maken. Dit volgens de methodieken van de </a:t>
            </a:r>
            <a:r>
              <a:rPr lang="nl-BE" sz="1600" i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Missing Link</a:t>
            </a: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400"/>
              <a:buFont typeface="Lato"/>
              <a:buChar char="○"/>
            </a:pPr>
            <a:r>
              <a:rPr lang="nl-BE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Wederzijds vertrouwen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400"/>
              <a:buFont typeface="Lato"/>
              <a:buChar char="○"/>
            </a:pPr>
            <a:r>
              <a:rPr lang="nl-BE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Meerdere contacten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400"/>
              <a:buFont typeface="Lato"/>
              <a:buChar char="○"/>
            </a:pPr>
            <a:r>
              <a:rPr lang="nl-BE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Kwalitatief maatwerk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400"/>
              <a:buFont typeface="Lato"/>
              <a:buChar char="○"/>
            </a:pPr>
            <a:r>
              <a:rPr lang="nl-BE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Naar de leefwereld leefwrrvan de jongeren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358da4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c6358da45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74" name="Google Shape;174;gc6358da45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f94ccc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f3f94ccc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82" name="Google Shape;182;gf3f94ccc9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819641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c819641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89" name="Google Shape;189;gc8196418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3f94ccc9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3f94ccc9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Nele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f94ccc9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f3f94ccc9d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 en Barbra</a:t>
            </a:r>
            <a:endParaRPr/>
          </a:p>
        </p:txBody>
      </p:sp>
      <p:sp>
        <p:nvSpPr>
          <p:cNvPr id="201" name="Google Shape;201;gf3f94ccc9d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e7e1b66fc_1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be7e1b66fc_1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09" name="Google Shape;209;gbe7e1b66fc_1_8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15" name="Google Shape;2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7019de8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27019de8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23" name="Google Shape;223;g127019de8f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br>
              <a:rPr lang="nl-BE"/>
            </a:br>
            <a:r>
              <a:rPr lang="nl-BE"/>
              <a:t>Ieder zijn eigen rol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/>
              <a:t>Een bemiddelaar komt de school </a:t>
            </a:r>
            <a:r>
              <a:rPr lang="nl-BE" sz="1200" b="1"/>
              <a:t>ondersteunen</a:t>
            </a:r>
            <a:r>
              <a:rPr lang="nl-BE" sz="1200"/>
              <a:t> in het transitie-proces met student, leerkracht, ouders, stageplaats, netwerk… </a:t>
            </a:r>
            <a:endParaRPr sz="1200" b="1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 b="1"/>
              <a:t>School en/of begeleidingsdiensten: </a:t>
            </a:r>
            <a:br>
              <a:rPr lang="nl-BE" sz="1200" b="1"/>
            </a:br>
            <a:r>
              <a:rPr lang="nl-BE" sz="1200"/>
              <a:t>Behouden hun eigen verantwoordelijkheden: zoeken en regelen van stages, oplossen van problemen op school….</a:t>
            </a:r>
            <a:endParaRPr sz="12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nl-BE" sz="1200" b="1"/>
              <a:t>GTB</a:t>
            </a:r>
            <a:r>
              <a:rPr lang="nl-BE" sz="1200"/>
              <a:t> (enkel indien nodig):</a:t>
            </a:r>
            <a:br>
              <a:rPr lang="nl-BE" sz="1200"/>
            </a:br>
            <a:r>
              <a:rPr lang="nl-BE" sz="1200"/>
              <a:t>Brengt expertise in rond arbeidsmarkt, aanpassingen werkvloeren, tewerkstellingsmaatregelen, individuele begeleiding naar werk. </a:t>
            </a:r>
            <a:br>
              <a:rPr lang="nl-BE" sz="1200"/>
            </a:br>
            <a:r>
              <a:rPr lang="nl-BE" sz="1200"/>
              <a:t>Indien ondersteuning nodig op andere levens-domeinen wordt de student naar andere instantie verwezen.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9e917f7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79e917f7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79e917f79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47" name="Google Shape;24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476bc4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c476bc4a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55" name="Google Shape;255;gc476bc4a6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e7e1b66fc_1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be7e1b66fc_1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ilse</a:t>
            </a:r>
            <a:endParaRPr/>
          </a:p>
        </p:txBody>
      </p:sp>
      <p:sp>
        <p:nvSpPr>
          <p:cNvPr id="263" name="Google Shape;263;gbe7e1b66fc_1_9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d65979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bd65979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 of Ilse??</a:t>
            </a:r>
            <a:endParaRPr/>
          </a:p>
        </p:txBody>
      </p:sp>
      <p:sp>
        <p:nvSpPr>
          <p:cNvPr id="270" name="Google Shape;270;gbd659792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95898c1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295898c1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277" name="Google Shape;277;g1295898c151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e7e1b66fc_1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be7e1b66fc_1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11" name="Google Shape;111;gbe7e1b66fc_1_8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e7e1b66fc_1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be7e1b66fc_1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34" name="Google Shape;134;gbe7e1b66fc_1_8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358da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c6358da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100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Nele</a:t>
            </a:r>
            <a:endParaRPr sz="11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600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Youth guarantee = Europese richtlijn</a:t>
            </a:r>
            <a:endParaRPr sz="16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●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Jongeren onder de 25 jaar hebben recht op een aanbod voor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werk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opleiding of beroepsgerichte vorming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vorming op de werkvloer of stagemogelijkheden</a:t>
            </a:r>
            <a:b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endParaRPr sz="15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nl-BE" sz="1600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Jeugdwerkplan = Vlaamse vertaling</a:t>
            </a:r>
            <a:endParaRPr sz="1600"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●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ALLE niet werkende werkzoekende jongeren van 18 tot 25 jaar krijgen een aangepaste dienstverlening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na inschrijving: binnen 4 maand dienstverlening op maat / laaggeschoolden:  binnen de 6 weken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met inbegrip van competentieversterkende acties</a:t>
            </a:r>
            <a:endParaRPr sz="16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1600"/>
              <a:buFont typeface="Lato"/>
              <a:buChar char="○"/>
            </a:pPr>
            <a: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maximale inzet op opleidingen en werkplekleren</a:t>
            </a:r>
            <a:br>
              <a:rPr lang="nl-BE" sz="16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sp>
        <p:nvSpPr>
          <p:cNvPr id="140" name="Google Shape;140;gc6358da4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6358da45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c6358da45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48" name="Google Shape;148;gc6358da45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8196418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c8196418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BE"/>
              <a:t>Nele</a:t>
            </a:r>
            <a:endParaRPr/>
          </a:p>
        </p:txBody>
      </p:sp>
      <p:sp>
        <p:nvSpPr>
          <p:cNvPr id="157" name="Google Shape;157;gc81964188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be7e1b66fc_1_76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gbe7e1b66fc_1_76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" name="Google Shape;16;gbe7e1b66fc_1_76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be7e1b66fc_1_76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gbe7e1b66fc_1_766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gbe7e1b66fc_1_766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gbe7e1b66fc_1_766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e7e1b66fc_1_80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gbe7e1b66fc_1_80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2" name="Google Shape;72;gbe7e1b66fc_1_80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be7e1b66fc_1_80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gbe7e1b66fc_1_804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5" name="Google Shape;75;gbe7e1b66fc_1_804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be7e1b66fc_1_80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e7e1b66fc_1_81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gbe7e1b66fc_1_81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80" name="Google Shape;80;gbe7e1b66fc_1_8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be7e1b66fc_1_8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gbe7e1b66fc_1_818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83" name="Google Shape;83;gbe7e1b66fc_1_818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gbe7e1b66fc_1_818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gbe7e1b66fc_1_81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1">
  <p:cSld name="Titeldi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e7e1b66fc_1_839"/>
          <p:cNvSpPr txBox="1">
            <a:spLocks noGrp="1"/>
          </p:cNvSpPr>
          <p:nvPr>
            <p:ph type="ctrTitle"/>
          </p:nvPr>
        </p:nvSpPr>
        <p:spPr>
          <a:xfrm>
            <a:off x="1910759" y="2725290"/>
            <a:ext cx="898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gbe7e1b66fc_1_839"/>
          <p:cNvSpPr txBox="1">
            <a:spLocks noGrp="1"/>
          </p:cNvSpPr>
          <p:nvPr>
            <p:ph type="subTitle" idx="1"/>
          </p:nvPr>
        </p:nvSpPr>
        <p:spPr>
          <a:xfrm>
            <a:off x="1910759" y="4156500"/>
            <a:ext cx="8985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9" name="Google Shape;89;gbe7e1b66fc_1_8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 flipH="1">
            <a:off x="10564059" y="1995316"/>
            <a:ext cx="664876" cy="66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be7e1b66fc_1_8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1030212" y="4154976"/>
            <a:ext cx="722377" cy="7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tekst">
  <p:cSld name="titel + tek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e7e1b66fc_1_844"/>
          <p:cNvSpPr txBox="1">
            <a:spLocks noGrp="1"/>
          </p:cNvSpPr>
          <p:nvPr>
            <p:ph type="title"/>
          </p:nvPr>
        </p:nvSpPr>
        <p:spPr>
          <a:xfrm>
            <a:off x="1714500" y="129309"/>
            <a:ext cx="96393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  <a:defRPr sz="3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be7e1b66fc_1_844"/>
          <p:cNvSpPr txBox="1">
            <a:spLocks noGrp="1"/>
          </p:cNvSpPr>
          <p:nvPr>
            <p:ph type="body" idx="1"/>
          </p:nvPr>
        </p:nvSpPr>
        <p:spPr>
          <a:xfrm>
            <a:off x="1714500" y="1529497"/>
            <a:ext cx="96393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gbe7e1b66fc_1_77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" name="Google Shape;23;gbe7e1b66fc_1_77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be7e1b66fc_1_77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gbe7e1b66fc_1_774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be7e1b66fc_1_774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e7e1b66fc_1_78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gbe7e1b66fc_1_78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0" name="Google Shape;30;gbe7e1b66fc_1_78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be7e1b66fc_1_7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gbe7e1b66fc_1_78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3" name="Google Shape;33;gbe7e1b66fc_1_78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be7e1b66fc_1_78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be7e1b66fc_1_78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gbe7e1b66fc_1_78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8" name="Google Shape;38;gbe7e1b66fc_1_78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be7e1b66fc_1_78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gbe7e1b66fc_1_78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1" name="Google Shape;41;gbe7e1b66fc_1_788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be7e1b66fc_1_788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be7e1b66fc_1_788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gbe7e1b66fc_1_812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46" name="Google Shape;46;gbe7e1b66fc_1_8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be7e1b66fc_1_8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gbe7e1b66fc_1_812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be7e1b66fc_1_81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be7e1b66fc_1_830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2" name="Google Shape;52;gbe7e1b66fc_1_8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be7e1b66fc_1_8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gbe7e1b66fc_1_830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be7e1b66fc_1_830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be7e1b66fc_1_83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7e1b66fc_1_827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gbe7e1b66fc_1_82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e7e1b66fc_1_83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e7e1b66fc_1_79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gbe7e1b66fc_1_79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5" name="Google Shape;65;gbe7e1b66fc_1_79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be7e1b66fc_1_79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gbe7e1b66fc_1_79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8" name="Google Shape;68;gbe7e1b66fc_1_797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e7e1b66fc_1_7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gbe7e1b66fc_1_7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be7e1b66fc_1_762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devuyst@vdab.be" TargetMode="External"/><Relationship Id="rId7" Type="http://schemas.openxmlformats.org/officeDocument/2006/relationships/hyperlink" Target="mailto:Diane.soetaerts@vdab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lse.verbeeck@vdab.be" TargetMode="External"/><Relationship Id="rId5" Type="http://schemas.openxmlformats.org/officeDocument/2006/relationships/hyperlink" Target="mailto:Houari.elhannouti@vdab.be" TargetMode="External"/><Relationship Id="rId4" Type="http://schemas.openxmlformats.org/officeDocument/2006/relationships/hyperlink" Target="mailto:Vera.vanderperre@vdab.b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cs.google.com/spreadsheets/d/1Qzpj6f47jfJFpjX94n8sVDSZN3ZA1DGphb8Dz-7afFc/edit#gid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sites.google.com/a/vdab.be/toeleidingswijzer-vlaams-brabant-voor-partner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b.be/wat-doet-gtb/voor-werkzoekenden/transitietrajecte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lse.nolmans@gtb.b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tb.be/wat-doet-gtb/voor-werkzoekenden/transitietraject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y.tan@gtb.be" TargetMode="External"/><Relationship Id="rId7" Type="http://schemas.openxmlformats.org/officeDocument/2006/relationships/hyperlink" Target="http://www.onderwijs.vlaanderen.be/transitietraject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n.hessels@vclbleuven.be" TargetMode="External"/><Relationship Id="rId5" Type="http://schemas.openxmlformats.org/officeDocument/2006/relationships/hyperlink" Target="mailto:lisa.vanquickelberghe@vlaamsabvv.be" TargetMode="External"/><Relationship Id="rId4" Type="http://schemas.openxmlformats.org/officeDocument/2006/relationships/hyperlink" Target="mailto:judy.morsa@vlaamsabvv.b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MtL8iSrzrTGQFniMdvuXMtejZy2RsV5/edit#gid=202559040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9e917f79d_0_0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100" name="Google Shape;100;g79e917f79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375" y="1493023"/>
            <a:ext cx="11298951" cy="35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972600" y="1786050"/>
            <a:ext cx="10251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endParaRPr sz="324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endParaRPr sz="164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2740">
                <a:solidFill>
                  <a:schemeClr val="accent1"/>
                </a:solidFill>
              </a:rPr>
              <a:t>Dienstverlening VDAB voor jongeren</a:t>
            </a:r>
            <a:endParaRPr sz="2300">
              <a:solidFill>
                <a:schemeClr val="accent1"/>
              </a:solidFill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901175" y="2259675"/>
            <a:ext cx="102516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nl-BE" sz="1800" b="1" u="sng">
                <a:latin typeface="Raleway"/>
                <a:ea typeface="Raleway"/>
                <a:cs typeface="Raleway"/>
                <a:sym typeface="Raleway"/>
              </a:rPr>
              <a:t>Jongeren die ondersteuning nodig hebben bij het maken van de overstap tussen onderwijs en arbeidsmarkt (VDAB)</a:t>
            </a:r>
            <a:endParaRPr sz="18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Specifieke werking voor de kwetsbare jongeren =&gt; Jongerenconsulenten bij VDAB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Een verhoogde expertise van de groep kwetsbare jongeren waardoor we deze beter bereiken en kunnen binden aan onze dienstverlening.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Inzetten op </a:t>
            </a:r>
            <a:r>
              <a:rPr lang="nl-BE" sz="1600" u="sng"/>
              <a:t>beter bereiken van de jongeren </a:t>
            </a:r>
            <a:r>
              <a:rPr lang="nl-BE" sz="1600"/>
              <a:t>(outreachend netwerken) -  toegangspoort voor scholen en jeugd - en welzijn - </a:t>
            </a:r>
            <a:r>
              <a:rPr lang="nl-BE" sz="1600" u="sng"/>
              <a:t>individuele bemiddeling</a:t>
            </a:r>
            <a:r>
              <a:rPr lang="nl-BE" sz="1600"/>
              <a:t> (wederzijds vertrouwen/meerdere contacten/ leefwereld jongeren)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Voor wie? </a:t>
            </a:r>
            <a:endParaRPr sz="1600" b="1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jongeren  tss 18 en 25 jaar die zich in een kwetsbare positie bevinden ten aanzien van onze dienstverlening, de arbeidsmarkt en/of onze samenleving vb: moeilijk bereikbare jongeren, jongeren zonder diploma, moeilijke thuissituatie, ….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breder dan NEET jongeren 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0" lvl="0" indent="0" algn="l" rtl="0">
              <a:lnSpc>
                <a:spcPct val="7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6358da450_0_36"/>
          <p:cNvSpPr txBox="1">
            <a:spLocks noGrp="1"/>
          </p:cNvSpPr>
          <p:nvPr>
            <p:ph type="title"/>
          </p:nvPr>
        </p:nvSpPr>
        <p:spPr>
          <a:xfrm>
            <a:off x="972600" y="1746575"/>
            <a:ext cx="10251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nl-BE" sz="1800" u="sng">
                <a:solidFill>
                  <a:schemeClr val="accent1"/>
                </a:solidFill>
              </a:rPr>
              <a:t>Jongeren die ondersteuning nodig hebben bij het maken van de overstap tussen onderwijs en arbeidsmarkt (VDAB)</a:t>
            </a:r>
            <a:endParaRPr sz="1800" u="sng">
              <a:solidFill>
                <a:schemeClr val="accent1"/>
              </a:solidFill>
            </a:endParaRPr>
          </a:p>
        </p:txBody>
      </p:sp>
      <p:sp>
        <p:nvSpPr>
          <p:cNvPr id="177" name="Google Shape;177;gc6358da450_0_36"/>
          <p:cNvSpPr txBox="1">
            <a:spLocks noGrp="1"/>
          </p:cNvSpPr>
          <p:nvPr>
            <p:ph type="body" idx="1"/>
          </p:nvPr>
        </p:nvSpPr>
        <p:spPr>
          <a:xfrm>
            <a:off x="972600" y="2684000"/>
            <a:ext cx="102516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Hoe kunnen we elkaar ondersteunen?</a:t>
            </a:r>
            <a:endParaRPr sz="1600"/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De jongere staat voorop</a:t>
            </a:r>
            <a:endParaRPr sz="1600"/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Samen zoeken naar een sluitende aanpak </a:t>
            </a:r>
            <a:endParaRPr sz="1600"/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Afbakening eigen rollen in het traject van de jongere</a:t>
            </a:r>
            <a:endParaRPr sz="16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nl-BE" sz="1400"/>
              <a:t>VDAB heeft een ondersteunende rol : informeren over de arbeidsmarkt en ondersteunen wanneer de jongere dreigt uit te vallen</a:t>
            </a:r>
            <a:endParaRPr sz="14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-BE" sz="1400"/>
              <a:t>De school is en blijft eerste lijn</a:t>
            </a:r>
            <a:endParaRPr sz="1400"/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Informeren over elkaars werking</a:t>
            </a:r>
            <a:endParaRPr sz="1600"/>
          </a:p>
          <a:p>
            <a:pPr marL="6096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De jongerenconsulent is de contactpersoon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endParaRPr sz="14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nl-BE" sz="1400"/>
              <a:t>Naar de leefwereld van de jongeren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7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/>
          </a:p>
        </p:txBody>
      </p:sp>
      <p:pic>
        <p:nvPicPr>
          <p:cNvPr id="178" name="Google Shape;178;gc6358da45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3f94ccc9d_0_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Contactgegevens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185" name="Google Shape;185;gf3f94ccc9d_0_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regio Halle :		 	</a:t>
            </a:r>
            <a:r>
              <a:rPr lang="nl-BE" sz="1600" u="sng">
                <a:hlinkClick r:id="rId3"/>
              </a:rPr>
              <a:t>Kelly.devuyst@vdab.be</a:t>
            </a:r>
            <a:r>
              <a:rPr lang="nl-BE" sz="1600"/>
              <a:t>  		0470 11 10 46</a:t>
            </a:r>
            <a:br>
              <a:rPr lang="nl-BE" sz="1600"/>
            </a:b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regio Asse: 			</a:t>
            </a:r>
            <a:r>
              <a:rPr lang="nl-BE" sz="1600" u="sng">
                <a:hlinkClick r:id="rId4"/>
              </a:rPr>
              <a:t>Vera.vanderperre@vdab.be</a:t>
            </a:r>
            <a:r>
              <a:rPr lang="nl-BE" sz="1600"/>
              <a:t> 	 0470 19 40 51</a:t>
            </a:r>
            <a:br>
              <a:rPr lang="nl-BE" sz="1600"/>
            </a:b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regio Vilvoorde: 		</a:t>
            </a:r>
            <a:r>
              <a:rPr lang="nl-BE" sz="1600" u="sng">
                <a:hlinkClick r:id="rId5"/>
              </a:rPr>
              <a:t>Houari.elhannouti@vdab.be</a:t>
            </a:r>
            <a:r>
              <a:rPr lang="nl-BE" sz="1600"/>
              <a:t>  	0499 59 59 31</a:t>
            </a:r>
            <a:endParaRPr sz="1600"/>
          </a:p>
          <a:p>
            <a:pPr marL="3200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regio Leuven: 			</a:t>
            </a:r>
            <a:r>
              <a:rPr lang="nl-BE" sz="1600" u="sng">
                <a:hlinkClick r:id="rId6"/>
              </a:rPr>
              <a:t>Ilse.verbeeck@vdab.be</a:t>
            </a:r>
            <a:r>
              <a:rPr lang="nl-BE" sz="1600"/>
              <a:t> 		0470 66 54 93</a:t>
            </a:r>
            <a:br>
              <a:rPr lang="nl-BE" sz="1600"/>
            </a:b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regio Diest /Tienen : 		</a:t>
            </a:r>
            <a:r>
              <a:rPr lang="nl-BE" sz="1600" u="sng">
                <a:hlinkClick r:id="rId7"/>
              </a:rPr>
              <a:t>Diane.soetaerts@vdab.be</a:t>
            </a:r>
            <a:r>
              <a:rPr lang="nl-BE" sz="1600"/>
              <a:t>  	0494 19 20 79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81964188d_0_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BE" sz="2800"/>
              <a:t>Project in de kijker : Lokale partnerschappen voor jongeren</a:t>
            </a:r>
            <a:endParaRPr sz="2800"/>
          </a:p>
        </p:txBody>
      </p:sp>
      <p:sp>
        <p:nvSpPr>
          <p:cNvPr id="192" name="Google Shape;192;gc81964188d_0_0"/>
          <p:cNvSpPr txBox="1">
            <a:spLocks noGrp="1"/>
          </p:cNvSpPr>
          <p:nvPr>
            <p:ph type="body" idx="1"/>
          </p:nvPr>
        </p:nvSpPr>
        <p:spPr>
          <a:xfrm>
            <a:off x="972600" y="2957050"/>
            <a:ext cx="10251600" cy="3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= ESF-project : looptijd tot einde 2023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= partnerschap op lokaal niveau van diverse organisaties met Lokale Besturen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doelstelling :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nl-BE" sz="1300">
                <a:solidFill>
                  <a:srgbClr val="000000"/>
                </a:solidFill>
              </a:rPr>
              <a:t>begeleiding van jongeren </a:t>
            </a:r>
            <a:endParaRPr sz="1300">
              <a:solidFill>
                <a:srgbClr val="000000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lang="nl-BE" sz="1300">
                <a:solidFill>
                  <a:srgbClr val="000000"/>
                </a:solidFill>
              </a:rPr>
              <a:t>vertrekkende van de hulpvraag van de jongere, trajecten op maat van de jongere</a:t>
            </a:r>
            <a:endParaRPr sz="1300">
              <a:solidFill>
                <a:srgbClr val="000000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○"/>
            </a:pPr>
            <a:r>
              <a:rPr lang="nl-BE" sz="1300">
                <a:solidFill>
                  <a:srgbClr val="000000"/>
                </a:solidFill>
              </a:rPr>
              <a:t>lokaal ingebed:  organisaties versterken elkaar in de complementariteit van hun dienstverlening: de organisaties verschillen onderling van elkaar in expertise</a:t>
            </a:r>
            <a:r>
              <a:rPr lang="nl-BE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BE" sz="1300">
                <a:solidFill>
                  <a:srgbClr val="000000"/>
                </a:solidFill>
              </a:rPr>
              <a:t>(openbaar bestuur, werk, welzijn) en werken als een multidisciplinair team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/>
              <a:t>doelgroep: </a:t>
            </a:r>
            <a:endParaRPr sz="1600"/>
          </a:p>
          <a:p>
            <a:pPr marL="457200" lvl="0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</a:pPr>
            <a:r>
              <a:rPr lang="nl-BE" sz="1300"/>
              <a:t>werkzoekende jongeren (18 -30 j)  met randproblematieken die hun zoektocht naar werk bemoeilijken (al dan niet ingeschreven bij VDAB) op verschillende levensdomeinen ondersteunen ifv het verkleinen van de afstand tot de arbeidsmarkt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300"/>
              <a:t>Partnerschappen Vlaams Brabant : zie overzicht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300"/>
              <a:t>Meer info : jongerenconsulenten VDAB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f3f94ccc9d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100" y="0"/>
            <a:ext cx="7041391" cy="64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3f94ccc9d_0_160"/>
          <p:cNvSpPr txBox="1">
            <a:spLocks noGrp="1"/>
          </p:cNvSpPr>
          <p:nvPr>
            <p:ph type="title"/>
          </p:nvPr>
        </p:nvSpPr>
        <p:spPr>
          <a:xfrm>
            <a:off x="972600" y="1786050"/>
            <a:ext cx="10251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endParaRPr sz="324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endParaRPr sz="164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2740">
                <a:solidFill>
                  <a:schemeClr val="accent1"/>
                </a:solidFill>
              </a:rPr>
              <a:t>Dienstverlening VDAB : aanbod voor anderstalige jongeren</a:t>
            </a:r>
            <a:endParaRPr sz="2300">
              <a:solidFill>
                <a:schemeClr val="accent1"/>
              </a:solidFill>
            </a:endParaRPr>
          </a:p>
        </p:txBody>
      </p:sp>
      <p:sp>
        <p:nvSpPr>
          <p:cNvPr id="204" name="Google Shape;204;gf3f94ccc9d_0_160"/>
          <p:cNvSpPr txBox="1">
            <a:spLocks noGrp="1"/>
          </p:cNvSpPr>
          <p:nvPr>
            <p:ph type="body" idx="1"/>
          </p:nvPr>
        </p:nvSpPr>
        <p:spPr>
          <a:xfrm>
            <a:off x="901175" y="2387975"/>
            <a:ext cx="102516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sz="1600"/>
              <a:t>Team anderstaligen 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/>
              <a:t>=&gt; werking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/>
              <a:t>=&gt; afspraken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/>
              <a:t>=&gt; </a:t>
            </a:r>
            <a:r>
              <a:rPr lang="nl-BE" sz="1600" u="sng">
                <a:solidFill>
                  <a:schemeClr val="hlink"/>
                </a:solidFill>
                <a:hlinkClick r:id="rId3"/>
              </a:rPr>
              <a:t>contactpersonen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sz="1600" u="sng">
                <a:solidFill>
                  <a:schemeClr val="hlink"/>
                </a:solidFill>
                <a:hlinkClick r:id="rId4"/>
              </a:rPr>
              <a:t>Toeleidingswijzer voor partners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0" lvl="0" indent="0" algn="l" rtl="0">
              <a:lnSpc>
                <a:spcPct val="7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/>
          </a:p>
        </p:txBody>
      </p:sp>
      <p:pic>
        <p:nvPicPr>
          <p:cNvPr id="205" name="Google Shape;205;gf3f94ccc9d_0_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e7e1b66fc_1_881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nl-BE"/>
              <a:t>GTB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970200" y="1968975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nl-BE" sz="2000">
                <a:solidFill>
                  <a:schemeClr val="accent1"/>
                </a:solidFill>
              </a:rPr>
              <a:t>Jongeren met een groot risico op langdurige werkloosheid én een gezondheidsprobleem én met nood aan gespecialiseerde dienstverlening in functie van de overstap onderwijs – arbeidsmarkt (GTB)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970200" y="2785873"/>
            <a:ext cx="102516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Specifieke doelgroep:</a:t>
            </a:r>
            <a:endParaRPr sz="1600" b="1"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Jongeren met (een </a:t>
            </a:r>
            <a:r>
              <a:rPr lang="nl-BE" sz="1600" u="sng"/>
              <a:t>vermoeden</a:t>
            </a:r>
            <a:r>
              <a:rPr lang="nl-BE" sz="1600"/>
              <a:t> van) een arbeidsbeperking of gezondheidsprobleem met een groot risico op langdurige werkloosheid en een gezondheidsprobleem en met nood aan gespecialiseerde dienstverlening.</a:t>
            </a:r>
            <a:br>
              <a:rPr lang="nl-BE" sz="1600"/>
            </a:br>
            <a:r>
              <a:rPr lang="nl-BE" sz="1600">
                <a:highlight>
                  <a:schemeClr val="lt1"/>
                </a:highlight>
              </a:rPr>
              <a:t/>
            </a:r>
            <a:br>
              <a:rPr lang="nl-BE" sz="1600">
                <a:highlight>
                  <a:schemeClr val="lt1"/>
                </a:highlight>
              </a:rPr>
            </a:br>
            <a:endParaRPr sz="1600">
              <a:highlight>
                <a:schemeClr val="lt1"/>
              </a:highlight>
            </a:endParaRPr>
          </a:p>
          <a:p>
            <a:pPr marL="9144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>
                <a:highlight>
                  <a:schemeClr val="lt1"/>
                </a:highlight>
              </a:rPr>
              <a:t>jongeren die riskeren vervroegd / ongekwalificeerd de school te verlaten</a:t>
            </a:r>
            <a:br>
              <a:rPr lang="nl-BE" sz="1600">
                <a:highlight>
                  <a:schemeClr val="lt1"/>
                </a:highlight>
              </a:rPr>
            </a:br>
            <a:endParaRPr sz="1600">
              <a:highlight>
                <a:schemeClr val="lt1"/>
              </a:highlight>
            </a:endParaRPr>
          </a:p>
          <a:p>
            <a:pPr marL="9144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>
                <a:highlight>
                  <a:schemeClr val="lt1"/>
                </a:highlight>
              </a:rPr>
              <a:t>jongeren die schoolmoe zijn, die zelf geen perspectief hebben</a:t>
            </a:r>
            <a:br>
              <a:rPr lang="nl-BE" sz="1600">
                <a:highlight>
                  <a:schemeClr val="lt1"/>
                </a:highlight>
              </a:rPr>
            </a:br>
            <a:endParaRPr sz="1600">
              <a:highlight>
                <a:schemeClr val="lt1"/>
              </a:highlight>
            </a:endParaRPr>
          </a:p>
          <a:p>
            <a:pPr marL="9144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>
                <a:highlight>
                  <a:schemeClr val="lt1"/>
                </a:highlight>
              </a:rPr>
              <a:t>jongeren die nood hebben aan heroriëntering/ naar een meer gepaste scholing</a:t>
            </a:r>
            <a:br>
              <a:rPr lang="nl-BE" sz="1600">
                <a:highlight>
                  <a:schemeClr val="lt1"/>
                </a:highlight>
              </a:rPr>
            </a:br>
            <a:endParaRPr sz="1600">
              <a:highlight>
                <a:schemeClr val="lt1"/>
              </a:highlight>
            </a:endParaRPr>
          </a:p>
          <a:p>
            <a:pPr marL="9144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>
                <a:highlight>
                  <a:schemeClr val="lt1"/>
                </a:highlight>
              </a:rPr>
              <a:t>ze kunnen niet altijd rekenen op hun persoonlijk netwerk om hen op weg te helpen en/of hen blijvend te ondersteunen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/>
            </a:r>
            <a:br>
              <a:rPr lang="nl-BE" sz="1600" b="1"/>
            </a:br>
            <a:endParaRPr sz="16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200" u="sng">
                <a:solidFill>
                  <a:schemeClr val="hlink"/>
                </a:solidFill>
              </a:rPr>
              <a:t>	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1200" u="sng">
              <a:solidFill>
                <a:schemeClr val="hlink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400"/>
              <a:t>	</a:t>
            </a:r>
            <a:br>
              <a:rPr lang="nl-BE" sz="1400"/>
            </a:br>
            <a:endParaRPr sz="140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11430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0875" y="5016997"/>
            <a:ext cx="171452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7019de8fe_0_6"/>
          <p:cNvSpPr txBox="1">
            <a:spLocks noGrp="1"/>
          </p:cNvSpPr>
          <p:nvPr>
            <p:ph type="title"/>
          </p:nvPr>
        </p:nvSpPr>
        <p:spPr>
          <a:xfrm>
            <a:off x="970200" y="1968975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lang="nl-BE" sz="2000">
                <a:solidFill>
                  <a:schemeClr val="accent1"/>
                </a:solidFill>
              </a:rPr>
              <a:t>Jongeren met een groot risico op langdurige werkloosheid én een gezondheidsprobleem én met nood aan gespecialiseerde dienstverlening in functie van de overstap onderwijs – arbeidsmarkt (GTB)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226" name="Google Shape;226;g127019de8fe_0_6"/>
          <p:cNvSpPr txBox="1">
            <a:spLocks noGrp="1"/>
          </p:cNvSpPr>
          <p:nvPr>
            <p:ph type="body" idx="1"/>
          </p:nvPr>
        </p:nvSpPr>
        <p:spPr>
          <a:xfrm>
            <a:off x="970200" y="278588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/>
            </a:r>
            <a:br>
              <a:rPr lang="nl-BE" sz="1600" b="1"/>
            </a:br>
            <a:r>
              <a:rPr lang="nl-BE" sz="1600" b="1"/>
              <a:t>Wanneer aanmelden:</a:t>
            </a:r>
            <a:endParaRPr sz="1600" b="1"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Vanaf januari van het vermoedelijk laatste schooljaar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 u="sng"/>
              <a:t>Of </a:t>
            </a:r>
            <a:r>
              <a:rPr lang="nl-BE" sz="1600"/>
              <a:t>wanneer heroriëntering nodig is en/of afhaken dreigt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/>
            </a:r>
            <a:br>
              <a:rPr lang="nl-BE" sz="1600" b="1"/>
            </a:br>
            <a:r>
              <a:rPr lang="nl-BE" sz="1600" b="1"/>
              <a:t>Wie kan aanmelden:</a:t>
            </a:r>
            <a:endParaRPr sz="1600" b="1"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Iedereen: jongere zelf, school(regulier/BuSo/DTO/hogeschool/,..), clb, partners, pers. netwerk,...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/>
            </a:r>
            <a:br>
              <a:rPr lang="nl-BE" sz="1600" b="1"/>
            </a:br>
            <a:r>
              <a:rPr lang="nl-BE" sz="1600" b="1"/>
              <a:t>Hoe aanmelden:</a:t>
            </a:r>
            <a:endParaRPr sz="1600" b="1"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Aanmeldingsformulier samen met de jongere invullen.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Procedure zie: </a:t>
            </a:r>
            <a:r>
              <a:rPr lang="nl-BE" sz="1600" u="sng">
                <a:solidFill>
                  <a:schemeClr val="hlink"/>
                </a:solidFill>
                <a:hlinkClick r:id="rId3"/>
              </a:rPr>
              <a:t>https://www.gtb.be/wat-doet-gtb/voor-werkzoekenden/transitietrajecten</a:t>
            </a:r>
            <a:endParaRPr sz="16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200" u="sng">
                <a:solidFill>
                  <a:schemeClr val="hlink"/>
                </a:solidFill>
              </a:rPr>
              <a:t>	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endParaRPr sz="1200" u="sng">
              <a:solidFill>
                <a:schemeClr val="hlink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400"/>
              <a:t>	</a:t>
            </a:r>
            <a:br>
              <a:rPr lang="nl-BE" sz="1400"/>
            </a:br>
            <a:endParaRPr sz="1400"/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11430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227" name="Google Shape;227;g127019de8fe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0875" y="5016997"/>
            <a:ext cx="171452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Transitietraject: verloop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body" idx="1"/>
          </p:nvPr>
        </p:nvSpPr>
        <p:spPr>
          <a:xfrm>
            <a:off x="972600" y="2771824"/>
            <a:ext cx="10251600" cy="3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 b="1"/>
              <a:t>Opstart/eerste gesprek:</a:t>
            </a:r>
            <a:br>
              <a:rPr lang="nl-BE" sz="1600" b="1"/>
            </a:b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Op school, vertrouwde omgeving, werkwinkel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Aansluitend overleg met betrokken leerkracht, begeleider, aanmelder,....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Samen bekijken wat de vraag is en wie doet wat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Start transitietraject ter ondersteuning van het studietraject</a:t>
            </a:r>
            <a:endParaRPr sz="1600"/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 b="1"/>
              <a:t>Belangrijke principes:</a:t>
            </a:r>
            <a:br>
              <a:rPr lang="nl-BE" sz="1600" b="1"/>
            </a:b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Vraag van de jongere staat centraal + wie ben ik/wat wil ik/wat kan ik/actie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Een bemiddelaar ‘ondersteunt’ het transitie-proces &amp; expertise GTB inzetten (indien nodig)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Belang van samenwerking- (persoonlijk) netwerk betrekken</a:t>
            </a:r>
            <a:endParaRPr sz="1600"/>
          </a:p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600"/>
          </a:p>
        </p:txBody>
      </p:sp>
      <p:pic>
        <p:nvPicPr>
          <p:cNvPr id="235" name="Google Shape;23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0875" y="5016997"/>
            <a:ext cx="171452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9e917f79d_0_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BE" sz="2750"/>
              <a:t>Aanbod VDAB - GTB voor (ex)OKAN jongeren : transitie onderwijs - arbeidsmarkt</a:t>
            </a:r>
            <a:endParaRPr sz="2750"/>
          </a:p>
        </p:txBody>
      </p:sp>
      <p:sp>
        <p:nvSpPr>
          <p:cNvPr id="107" name="Google Shape;107;g79e917f79d_0_7"/>
          <p:cNvSpPr txBox="1">
            <a:spLocks noGrp="1"/>
          </p:cNvSpPr>
          <p:nvPr>
            <p:ph type="body" idx="1"/>
          </p:nvPr>
        </p:nvSpPr>
        <p:spPr>
          <a:xfrm>
            <a:off x="972600" y="2970150"/>
            <a:ext cx="10251600" cy="3118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BE"/>
              <a:t>VDAB - GTB </a:t>
            </a:r>
            <a:endParaRPr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nl-BE"/>
              <a:t>Algemeen: wie doet wat?</a:t>
            </a:r>
            <a:endParaRPr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BE"/>
              <a:t>Jongeren</a:t>
            </a: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BE"/>
              <a:t>VDAB</a:t>
            </a:r>
            <a:endParaRPr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BE"/>
              <a:t>Dienstverlening  jongeren - kwetsbare jongeren</a:t>
            </a:r>
            <a:endParaRPr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BE"/>
              <a:t>Aanbod voor anderstaligen </a:t>
            </a: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BE"/>
              <a:t>GTB </a:t>
            </a:r>
            <a:endParaRPr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BE"/>
              <a:t>Transitietrajecten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BE"/>
              <a:t>Overzicht aanbod (mogelijks) vroegtijdige schoolverlaters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nl-BE"/>
              <a:t>Tijd voor jouw vragen!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Transitietraject: mogelijke tools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972600" y="2771822"/>
            <a:ext cx="10251600" cy="4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600"/>
              <a:t>We werken steeds samen met de school en stemmen af wie wat kan/wil opnemen + hanteren tools op </a:t>
            </a:r>
            <a:r>
              <a:rPr lang="nl-BE" sz="1600" b="1" i="1" u="sng"/>
              <a:t>maat van de jongere.</a:t>
            </a:r>
            <a:endParaRPr sz="1600" i="1" u="sng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600" b="1"/>
              <a:t>Mogelijke opdrachten:</a:t>
            </a: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Functioneren in kaart brengen ism netwerk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Beroepeninfo en oriëntatie ikv jobprofiel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Mogelijke acties:</a:t>
            </a:r>
            <a:endParaRPr sz="1600" b="1">
              <a:solidFill>
                <a:srgbClr val="00B0F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VERsterkende Acties (VERA thema’s:  jobdoelwit, stress, totaal, solliciteren, pijn,...)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GTB: Ergo/arts consult/Taalent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VDAB: screening/aanvraag BTOM </a:t>
            </a:r>
            <a:r>
              <a:rPr lang="nl-BE" sz="1100"/>
              <a:t>(Bijzondere Tewerkstellings Ondersteunende Maatregelen)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Belangrijk: </a:t>
            </a:r>
            <a:r>
              <a:rPr lang="nl-BE" sz="1600"/>
              <a:t>Jongere leert werken in zijn VDAB dossier ‘mijn loopbaan’ en brengt zijn dossier in orde met ondersteuning door de bemiddelaar. (belangrijk als hij werkzoekende wordt + tool met opdrachten in)</a:t>
            </a:r>
            <a:endParaRPr sz="1600" b="1" u="sng"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u="sng"/>
          </a:p>
          <a:p>
            <a:pPr marL="1028700" lvl="1" indent="-228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u="sng"/>
          </a:p>
          <a:p>
            <a:pPr marL="91440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nl-BE" sz="1400"/>
              <a:t> </a:t>
            </a:r>
            <a:br>
              <a:rPr lang="nl-BE" sz="1400"/>
            </a:br>
            <a:r>
              <a:rPr lang="nl-BE" sz="1200"/>
              <a:t/>
            </a:r>
            <a:br>
              <a:rPr lang="nl-BE" sz="1200"/>
            </a:br>
            <a:endParaRPr sz="1200"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0875" y="5016997"/>
            <a:ext cx="171452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972600" y="1912775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Transitietraject: als het einde van het schooljaar nadert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50" name="Google Shape;250;p12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Verder studeren of aan het werk? </a:t>
            </a:r>
            <a:br>
              <a:rPr lang="nl-BE" sz="1600" b="1"/>
            </a:b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Jongere studeert verder: de begeleiding van GTB wordt voorlopig afgerond.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Jongere heeft werk: GTB volgt op indien wenselijk.</a:t>
            </a:r>
            <a:br>
              <a:rPr lang="nl-BE" sz="1600"/>
            </a:b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Warme overdracht:</a:t>
            </a:r>
            <a:br>
              <a:rPr lang="nl-BE" sz="1600" b="1"/>
            </a:b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Mogelijkheid voor jongeren om via warme overdracht in contact te brengen met begeleiding naar werk. (obv woonplaats)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Voor jongeren die op einde van schooljaar geen werk hebben of eventueel zicht hebben op werken nood hebben  aan ondersteuning bij het solliciteren. </a:t>
            </a:r>
            <a:r>
              <a:rPr lang="nl-BE" sz="1600" u="sng"/>
              <a:t>=&gt; tijdig aanmelden! </a:t>
            </a:r>
            <a:endParaRPr sz="1600" b="1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4650" y="5466699"/>
            <a:ext cx="1292925" cy="12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476bc4a66_0_0"/>
          <p:cNvSpPr txBox="1">
            <a:spLocks noGrp="1"/>
          </p:cNvSpPr>
          <p:nvPr>
            <p:ph type="title"/>
          </p:nvPr>
        </p:nvSpPr>
        <p:spPr>
          <a:xfrm>
            <a:off x="970200" y="1448775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Na het transitietraject: 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58" name="Google Shape;258;gc476bc4a66_0_0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Indien de jongere </a:t>
            </a:r>
            <a:r>
              <a:rPr lang="nl-BE" sz="1600" b="1" i="1" u="sng"/>
              <a:t>nood heeft aan opleiding en/of een intensieve ondersteuning</a:t>
            </a:r>
            <a:r>
              <a:rPr lang="nl-BE" sz="1600"/>
              <a:t> op de werkvloer </a:t>
            </a:r>
            <a:r>
              <a:rPr lang="nl-BE" sz="1600" b="1" i="1" u="sng"/>
              <a:t>na</a:t>
            </a:r>
            <a:r>
              <a:rPr lang="nl-BE" sz="1600"/>
              <a:t> een studietraject, brengen we ze in contact met:</a:t>
            </a:r>
            <a:br>
              <a:rPr lang="nl-BE" sz="1600"/>
            </a:br>
            <a:r>
              <a:rPr lang="nl-BE" sz="1600"/>
              <a:t/>
            </a:r>
            <a:br>
              <a:rPr lang="nl-BE" sz="1600"/>
            </a:b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Opleidingscentra VDAB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GOB, (opstart kan al 2 mndn voor einde schooljaar),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Voortrajecten,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Z²0: zelfstandig ondernemen, 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Maatwerkbedrijven,...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sz="1600"/>
              <a:t>…….</a:t>
            </a:r>
            <a:endParaRPr sz="160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De bemiddelaar is de rode draad doorheen deze trajecten en volgt deze verder op.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</a:pPr>
            <a:endParaRPr sz="1400"/>
          </a:p>
        </p:txBody>
      </p:sp>
      <p:pic>
        <p:nvPicPr>
          <p:cNvPr id="259" name="Google Shape;259;gc476bc4a6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4650" y="5466699"/>
            <a:ext cx="1292925" cy="12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e7e1b66fc_1_90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Contactgegevens: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266" name="Google Shape;266;gbe7e1b66fc_1_904"/>
          <p:cNvSpPr txBox="1">
            <a:spLocks noGrp="1"/>
          </p:cNvSpPr>
          <p:nvPr>
            <p:ph type="body" idx="1"/>
          </p:nvPr>
        </p:nvSpPr>
        <p:spPr>
          <a:xfrm>
            <a:off x="972600" y="31773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nl-BE" sz="2500"/>
              <a:t>Vlaams Brabant:  		</a:t>
            </a:r>
            <a:r>
              <a:rPr lang="nl-BE" sz="2500" u="sng">
                <a:solidFill>
                  <a:schemeClr val="hlink"/>
                </a:solidFill>
                <a:hlinkClick r:id="rId3"/>
              </a:rPr>
              <a:t>Ilse.nolmans@gtb.be</a:t>
            </a:r>
            <a:r>
              <a:rPr lang="nl-BE" sz="2500"/>
              <a:t>   		0479/30.12.97</a:t>
            </a:r>
            <a:br>
              <a:rPr lang="nl-BE" sz="2500"/>
            </a:br>
            <a:r>
              <a:rPr lang="nl-BE" sz="2500"/>
              <a:t/>
            </a:r>
            <a:br>
              <a:rPr lang="nl-BE" sz="2500"/>
            </a:br>
            <a:r>
              <a:rPr lang="nl-BE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https://www.gtb.be/wat-doet-gtb/voor-werkzoekenden/transitietrajecten</a:t>
            </a:r>
            <a:r>
              <a:rPr lang="nl-BE"/>
              <a:t/>
            </a:r>
            <a:br>
              <a:rPr lang="nl-BE"/>
            </a:b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d659792b7_0_0"/>
          <p:cNvSpPr txBox="1">
            <a:spLocks noGrp="1"/>
          </p:cNvSpPr>
          <p:nvPr>
            <p:ph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BE" sz="5830"/>
              <a:t>Extra aanbod transitietrajecten via ESF</a:t>
            </a:r>
            <a:endParaRPr sz="5730"/>
          </a:p>
        </p:txBody>
      </p:sp>
      <p:sp>
        <p:nvSpPr>
          <p:cNvPr id="273" name="Google Shape;273;gbd659792b7_0_0"/>
          <p:cNvSpPr txBox="1">
            <a:spLocks noGrp="1"/>
          </p:cNvSpPr>
          <p:nvPr>
            <p:ph type="body" idx="1"/>
          </p:nvPr>
        </p:nvSpPr>
        <p:spPr>
          <a:xfrm>
            <a:off x="972600" y="3030525"/>
            <a:ext cx="10251300" cy="30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3 projecten in Vlaams-Brabant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nl-BE" sz="1600"/>
              <a:t>“FLIP  The Switch” </a:t>
            </a:r>
            <a:r>
              <a:rPr lang="nl-BE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stefany.tan@gtb.be</a:t>
            </a:r>
            <a:r>
              <a:rPr lang="nl-BE" sz="1600"/>
              <a:t> ( partners: VDAB-GTB-SERV)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sz="1600"/>
              <a:t>“PEP TALK!” </a:t>
            </a:r>
            <a:r>
              <a:rPr lang="nl-BE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judy.morsa@vlaamsabvv.be</a:t>
            </a:r>
            <a:r>
              <a:rPr lang="nl-BE">
                <a:solidFill>
                  <a:schemeClr val="accent1"/>
                </a:solidFill>
              </a:rPr>
              <a:t> en </a:t>
            </a:r>
            <a:r>
              <a:rPr lang="nl-BE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lisa.vanquickelberghe@vlaamsabvv.be</a:t>
            </a:r>
            <a:r>
              <a:rPr lang="nl-BE" sz="1600"/>
              <a:t> (partner: ABVV)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-BE" sz="1600"/>
              <a:t>“Transitietrajecten Vlaams-Brabant” </a:t>
            </a:r>
            <a:r>
              <a:rPr lang="nl-BE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an.hessels@vclbleuven.be</a:t>
            </a:r>
            <a:r>
              <a:rPr lang="nl-BE" sz="1600"/>
              <a:t> (partner: clb  &amp; groep intro, arktos)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Schooljaren 20-21 en 21-22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Doelgroep: </a:t>
            </a:r>
            <a:r>
              <a:rPr lang="nl-BE" sz="1600" b="1"/>
              <a:t>BSO </a:t>
            </a:r>
            <a:r>
              <a:rPr lang="nl-BE" sz="1600"/>
              <a:t> (2de en 3de graad) met risico op vroegtijdig schoolverlaten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Er is een nieuwe ESF gelanceerd met uitbreiding naar doelgroep =&gt; BSO - TSO - DBSO ; start 01-09-2022 tot 30-06-2023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Meer info:</a:t>
            </a:r>
            <a:r>
              <a:rPr lang="nl-BE" sz="1600" u="sng">
                <a:solidFill>
                  <a:schemeClr val="hlink"/>
                </a:solidFill>
                <a:hlinkClick r:id="rId7"/>
              </a:rPr>
              <a:t> www.onderwijs.vlaanderen.be/transitietrajecten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95898c151_0_5"/>
          <p:cNvSpPr txBox="1">
            <a:spLocks noGrp="1"/>
          </p:cNvSpPr>
          <p:nvPr>
            <p:ph type="title"/>
          </p:nvPr>
        </p:nvSpPr>
        <p:spPr>
          <a:xfrm>
            <a:off x="972600" y="2200275"/>
            <a:ext cx="102516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endParaRPr sz="2200" b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2900" u="sng">
                <a:solidFill>
                  <a:schemeClr val="hlink"/>
                </a:solidFill>
                <a:hlinkClick r:id="rId3"/>
              </a:rPr>
              <a:t>Overzicht aanbod (mogelijks) vroegtijdige schoolverlaters</a:t>
            </a:r>
            <a:endParaRPr sz="2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/>
              <a:t>Vragen?</a:t>
            </a: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5150" y="1557211"/>
            <a:ext cx="5989726" cy="3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e7e1b66fc_1_86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nl-BE"/>
              <a:t>VDAB en GTB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nl-BE"/>
              <a:t>Wie doet wat?</a:t>
            </a:r>
            <a:endParaRPr/>
          </a:p>
        </p:txBody>
      </p:sp>
      <p:pic>
        <p:nvPicPr>
          <p:cNvPr id="114" name="Google Shape;114;gbe7e1b66fc_1_8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200" y="3049547"/>
            <a:ext cx="1714525" cy="17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be7e1b66fc_1_8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927" y="4960797"/>
            <a:ext cx="3511075" cy="1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970350" y="1645775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lang="nl-BE" sz="3200">
                <a:solidFill>
                  <a:schemeClr val="accent1"/>
                </a:solidFill>
              </a:rPr>
              <a:t>VDAB en GTB: Wie doet wat? 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970350" y="2459325"/>
            <a:ext cx="5032500" cy="414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700" b="1" u="sng"/>
              <a:t>VDAB</a:t>
            </a:r>
            <a:r>
              <a:rPr lang="nl-BE" sz="1700" b="1"/>
              <a:t>: Vlaamse Dienst voor Arbeidsbemiddeling en Beroepsopleiding</a:t>
            </a:r>
            <a:endParaRPr sz="1400" b="1"/>
          </a:p>
          <a:p>
            <a:pPr marL="609600" lvl="0" indent="-406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Vlaamse tewerkstellingsdienst</a:t>
            </a:r>
            <a:endParaRPr sz="1600"/>
          </a:p>
          <a:p>
            <a:pPr marL="609600" lvl="0" indent="-406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Helpt </a:t>
            </a:r>
            <a:r>
              <a:rPr lang="nl-BE" sz="1600" u="sng"/>
              <a:t>álle Vlaamse burgers</a:t>
            </a:r>
            <a:r>
              <a:rPr lang="nl-BE" sz="1600"/>
              <a:t> om zelf hun loopbaan te ontwikkelen</a:t>
            </a:r>
            <a:endParaRPr sz="1600"/>
          </a:p>
          <a:p>
            <a:pPr marL="1219200" lvl="1" indent="-406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nl-BE" sz="1600"/>
              <a:t>Als regisseur scheppen we het inspirerend netwerk daarvoor – </a:t>
            </a:r>
            <a:r>
              <a:rPr lang="nl-BE" sz="1600" i="1"/>
              <a:t>focus op samenwerking</a:t>
            </a:r>
            <a:endParaRPr sz="1600"/>
          </a:p>
          <a:p>
            <a:pPr marL="1219200" lvl="1" indent="-393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l-BE" sz="1600"/>
              <a:t>Als dienstverlener zetten we burgers aan om maximaal hun talenten en competenties te ontplooien – </a:t>
            </a:r>
            <a:r>
              <a:rPr lang="nl-BE" sz="1600" i="1"/>
              <a:t>focus op zelfredzaamheid met waar nodig ondersteuning</a:t>
            </a:r>
            <a:r>
              <a:rPr lang="nl-BE" sz="1300"/>
              <a:t/>
            </a:r>
            <a:br>
              <a:rPr lang="nl-BE" sz="1300"/>
            </a:br>
            <a:r>
              <a:rPr lang="nl-BE" sz="1400">
                <a:solidFill>
                  <a:srgbClr val="92D050"/>
                </a:solidFill>
              </a:rPr>
              <a:t/>
            </a:r>
            <a:br>
              <a:rPr lang="nl-BE" sz="1400">
                <a:solidFill>
                  <a:srgbClr val="92D050"/>
                </a:solidFill>
              </a:rPr>
            </a:br>
            <a:r>
              <a:rPr lang="nl-BE" sz="1400">
                <a:solidFill>
                  <a:srgbClr val="92D050"/>
                </a:solidFill>
              </a:rPr>
              <a:t/>
            </a:r>
            <a:br>
              <a:rPr lang="nl-BE" sz="1400">
                <a:solidFill>
                  <a:srgbClr val="92D050"/>
                </a:solidFill>
              </a:rPr>
            </a:br>
            <a:r>
              <a:rPr lang="nl-BE" sz="1400"/>
              <a:t/>
            </a:r>
            <a:br>
              <a:rPr lang="nl-BE" sz="1400"/>
            </a:br>
            <a:r>
              <a:rPr lang="nl-BE" sz="1400"/>
              <a:t/>
            </a:r>
            <a:br>
              <a:rPr lang="nl-BE" sz="1400"/>
            </a:br>
            <a:r>
              <a:rPr lang="nl-BE" sz="1400"/>
              <a:t/>
            </a:r>
            <a:br>
              <a:rPr lang="nl-BE" sz="1400"/>
            </a:br>
            <a:r>
              <a:rPr lang="nl-BE" sz="1400"/>
              <a:t> </a:t>
            </a:r>
            <a:br>
              <a:rPr lang="nl-BE" sz="1400"/>
            </a:br>
            <a:r>
              <a:rPr lang="nl-BE" sz="1400"/>
              <a:t/>
            </a:r>
            <a:br>
              <a:rPr lang="nl-BE" sz="1400"/>
            </a:br>
            <a:r>
              <a:rPr lang="nl-BE" sz="725"/>
              <a:t/>
            </a:r>
            <a:br>
              <a:rPr lang="nl-BE" sz="725"/>
            </a:br>
            <a:endParaRPr sz="725"/>
          </a:p>
          <a:p>
            <a:pPr marL="457200" lvl="0" indent="-411162" algn="l" rtl="0">
              <a:lnSpc>
                <a:spcPct val="7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725"/>
              <a:buFont typeface="Arial"/>
              <a:buNone/>
            </a:pPr>
            <a:endParaRPr sz="725" b="1" u="sng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5"/>
              <a:buNone/>
            </a:pPr>
            <a:r>
              <a:rPr lang="nl-BE" sz="725" b="1" u="sng"/>
              <a:t/>
            </a:r>
            <a:br>
              <a:rPr lang="nl-BE" sz="725" b="1" u="sng"/>
            </a:br>
            <a:r>
              <a:rPr lang="nl-BE" sz="725"/>
              <a:t/>
            </a:r>
            <a:br>
              <a:rPr lang="nl-BE" sz="725"/>
            </a:br>
            <a:r>
              <a:rPr lang="nl-BE" sz="725"/>
              <a:t/>
            </a:r>
            <a:br>
              <a:rPr lang="nl-BE" sz="725"/>
            </a:br>
            <a:r>
              <a:rPr lang="nl-BE" sz="650"/>
              <a:t/>
            </a:r>
            <a:br>
              <a:rPr lang="nl-BE" sz="650"/>
            </a:br>
            <a:r>
              <a:rPr lang="nl-BE" sz="650"/>
              <a:t/>
            </a:r>
            <a:br>
              <a:rPr lang="nl-BE" sz="650"/>
            </a:br>
            <a:endParaRPr sz="65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6189150" y="2459325"/>
            <a:ext cx="5032500" cy="4008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700"/>
              <a:buNone/>
            </a:pPr>
            <a:r>
              <a:rPr lang="nl-BE" sz="1800" b="1" u="sng"/>
              <a:t>GTB</a:t>
            </a:r>
            <a:r>
              <a:rPr lang="nl-BE" sz="1800" b="1"/>
              <a:t>: Gespecialiseerd Team Bemiddeling</a:t>
            </a:r>
            <a:endParaRPr/>
          </a:p>
          <a:p>
            <a:pPr marL="609600" lvl="0" indent="-406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/>
              <a:t>Expertise inbrengen rond specifieke doelgroep en arbeidsmarkt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600"/>
              <a:buChar char="○"/>
            </a:pPr>
            <a:r>
              <a:rPr lang="nl-BE" sz="1600"/>
              <a:t>Personen met een (of vermoeden van)  arbeidsbeperking met een groot risico op langdurige werkloosheid  én een gezondheidsprobleem én met nood aan gespecialiseerde dienstverlening.  </a:t>
            </a:r>
            <a:endParaRPr sz="1600"/>
          </a:p>
          <a:p>
            <a:pPr marL="609600" lvl="0" indent="-406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nl-BE" sz="1600" u="sng"/>
              <a:t>Doelgroep:</a:t>
            </a:r>
            <a:endParaRPr sz="1600" u="sng"/>
          </a:p>
          <a:p>
            <a:pPr marL="914400" lvl="1" indent="-3302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○"/>
            </a:pPr>
            <a:r>
              <a:rPr lang="nl-BE" sz="1600"/>
              <a:t>Werkzoekenden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600"/>
              <a:buChar char="○"/>
            </a:pPr>
            <a:r>
              <a:rPr lang="nl-BE" sz="1600"/>
              <a:t>Jongeren (tijdens schoolfase)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3240">
                <a:solidFill>
                  <a:schemeClr val="accent1"/>
                </a:solidFill>
              </a:rPr>
              <a:t>VDAB en GTB: Wie doet wat voor jongeren</a:t>
            </a:r>
            <a:endParaRPr sz="3240">
              <a:solidFill>
                <a:schemeClr val="accent1"/>
              </a:solidFill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SzPts val="1700"/>
              <a:buNone/>
            </a:pPr>
            <a:r>
              <a:rPr lang="nl-BE" sz="1600"/>
              <a:t>Ondersteuning overgang onderwijs-arbeidsmarkt voor jongeren (+-18 tot 25 jaar) = gezamenlijke opdracht VDAB en GTB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Jongeren die zelfstandig hun weg vinden om de overstap te maken tussen onderwijs en arbeidsmarkt (dienstverlening VDAB*)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Jongeren die ondersteuning nodig hebben bij het maken van de overstap tussen onderwijs en arbeidsmarkt (dienstverlening VDAB*)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Jongeren met een groot risico op langdurige werkloosheid én een gezondheidsprobleem én met nood aan gespecialiseerde dienstverlening in functie van de overstap onderwijs – arbeidsmarkt (dienstverlening GTB*)</a:t>
            </a:r>
            <a:endParaRPr sz="1600"/>
          </a:p>
          <a:p>
            <a:pPr marL="0" lvl="2" indent="0" algn="l" rtl="0">
              <a:lnSpc>
                <a:spcPct val="7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397"/>
              <a:buNone/>
            </a:pPr>
            <a:r>
              <a:rPr lang="nl-BE" sz="1600"/>
              <a:t>* Continue wisselwerking tussen VDAB en GTB op maat van de jongere</a:t>
            </a:r>
            <a:endParaRPr sz="1600"/>
          </a:p>
          <a:p>
            <a:pPr marL="1143000" lvl="2" indent="0" algn="l" rtl="0">
              <a:lnSpc>
                <a:spcPct val="7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45"/>
              <a:buNone/>
            </a:pPr>
            <a:r>
              <a:rPr lang="nl-BE" sz="845"/>
              <a:t/>
            </a:r>
            <a:br>
              <a:rPr lang="nl-BE" sz="845"/>
            </a:br>
            <a:endParaRPr sz="845"/>
          </a:p>
          <a:p>
            <a:pPr marL="0" lvl="0" indent="0" algn="l" rtl="0">
              <a:lnSpc>
                <a:spcPct val="7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910"/>
              <a:buNone/>
            </a:pPr>
            <a:endParaRPr sz="91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e7e1b66fc_1_872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nl-BE"/>
              <a:t>VDAB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6358da450_0_0"/>
          <p:cNvSpPr txBox="1">
            <a:spLocks noGrp="1"/>
          </p:cNvSpPr>
          <p:nvPr>
            <p:ph type="title"/>
          </p:nvPr>
        </p:nvSpPr>
        <p:spPr>
          <a:xfrm>
            <a:off x="972600" y="1805775"/>
            <a:ext cx="102516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2840">
                <a:solidFill>
                  <a:schemeClr val="accent1"/>
                </a:solidFill>
              </a:rPr>
              <a:t>Dienstverlening VDAB voor jongeren</a:t>
            </a:r>
            <a:endParaRPr sz="284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endParaRPr sz="1640">
              <a:solidFill>
                <a:schemeClr val="accent1"/>
              </a:solidFill>
            </a:endParaRPr>
          </a:p>
        </p:txBody>
      </p:sp>
      <p:sp>
        <p:nvSpPr>
          <p:cNvPr id="143" name="Google Shape;143;gc6358da450_0_0"/>
          <p:cNvSpPr txBox="1">
            <a:spLocks noGrp="1"/>
          </p:cNvSpPr>
          <p:nvPr>
            <p:ph type="body" idx="1"/>
          </p:nvPr>
        </p:nvSpPr>
        <p:spPr>
          <a:xfrm>
            <a:off x="972600" y="2600325"/>
            <a:ext cx="10251600" cy="3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800" b="1" u="sng">
                <a:latin typeface="Raleway"/>
                <a:ea typeface="Raleway"/>
                <a:cs typeface="Raleway"/>
                <a:sym typeface="Raleway"/>
              </a:rPr>
              <a:t>Voor jongeren die zelfstandig hun weg vinden</a:t>
            </a:r>
            <a:endParaRPr sz="1800" b="1" u="sng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Jongeren loopbaancompetenties meegeven tijdens de initiële schoolloopbaan</a:t>
            </a:r>
            <a:endParaRPr sz="1600" b="1"/>
          </a:p>
          <a:p>
            <a:pPr marL="457200" lvl="0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VDAB ondersteunt scholen (leerkrachten, studietrajectbegeleiders) </a:t>
            </a:r>
            <a:endParaRPr sz="1600"/>
          </a:p>
          <a:p>
            <a:pPr marL="914400" lvl="1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nl-BE" sz="1600"/>
              <a:t>Via train the trainers voor onderwijsprofessionals</a:t>
            </a:r>
            <a:endParaRPr sz="1600"/>
          </a:p>
          <a:p>
            <a:pPr marL="914400" lvl="1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nl-BE" sz="1600"/>
              <a:t>Via materiaal dat men ter beschikking stelt van scholen – vdab.be/onderwijs/laatstejaars</a:t>
            </a:r>
            <a:endParaRPr sz="1600"/>
          </a:p>
          <a:p>
            <a:pPr marL="9144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/>
              <a:t>=&gt; meer info : Lokale netwerkmanager onderwijs : niels.jans@vdab.be</a:t>
            </a:r>
            <a:endParaRPr/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nl-BE" sz="1600" b="1"/>
              <a:t>VDAB-aanbod voor jongeren</a:t>
            </a:r>
            <a:endParaRPr sz="1600" b="1"/>
          </a:p>
          <a:p>
            <a:pPr marL="457200" lvl="0" indent="-3302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l-BE" sz="1600"/>
              <a:t>Via website vdab.be/jongeren</a:t>
            </a:r>
            <a:endParaRPr sz="1600"/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4" name="Google Shape;144;gc6358da45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358da450_0_7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3240">
                <a:solidFill>
                  <a:schemeClr val="accent1"/>
                </a:solidFill>
              </a:rPr>
              <a:t>Onderwijssite</a:t>
            </a:r>
            <a:endParaRPr sz="3240">
              <a:solidFill>
                <a:schemeClr val="accent1"/>
              </a:solidFill>
            </a:endParaRPr>
          </a:p>
        </p:txBody>
      </p:sp>
      <p:sp>
        <p:nvSpPr>
          <p:cNvPr id="151" name="Google Shape;151;gc6358da450_0_7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2" name="Google Shape;152;gc6358da45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c6358da450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600" y="2471900"/>
            <a:ext cx="8137449" cy="41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1964188d_0_6"/>
          <p:cNvSpPr txBox="1">
            <a:spLocks noGrp="1"/>
          </p:cNvSpPr>
          <p:nvPr>
            <p:ph type="title"/>
          </p:nvPr>
        </p:nvSpPr>
        <p:spPr>
          <a:xfrm>
            <a:off x="972600" y="1549400"/>
            <a:ext cx="102516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Verdana"/>
              <a:buNone/>
            </a:pPr>
            <a:r>
              <a:rPr lang="nl-BE" sz="3240">
                <a:solidFill>
                  <a:schemeClr val="accent1"/>
                </a:solidFill>
              </a:rPr>
              <a:t>Jongerenwebsite</a:t>
            </a:r>
            <a:endParaRPr sz="3240">
              <a:solidFill>
                <a:schemeClr val="accent1"/>
              </a:solidFill>
            </a:endParaRPr>
          </a:p>
        </p:txBody>
      </p:sp>
      <p:sp>
        <p:nvSpPr>
          <p:cNvPr id="160" name="Google Shape;160;gc81964188d_0_6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1" name="Google Shape;161;gc81964188d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9351" y="5536974"/>
            <a:ext cx="236620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c81964188d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600" y="2227399"/>
            <a:ext cx="8083450" cy="44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Breedbeeld</PresentationFormat>
  <Paragraphs>266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Raleway</vt:lpstr>
      <vt:lpstr>Verdana</vt:lpstr>
      <vt:lpstr>Calibri</vt:lpstr>
      <vt:lpstr>Lato</vt:lpstr>
      <vt:lpstr>Arial</vt:lpstr>
      <vt:lpstr>Streamline</vt:lpstr>
      <vt:lpstr>PowerPoint-presentatie</vt:lpstr>
      <vt:lpstr>Aanbod VDAB - GTB voor (ex)OKAN jongeren : transitie onderwijs - arbeidsmarkt</vt:lpstr>
      <vt:lpstr>VDAB en GTB Wie doet wat?</vt:lpstr>
      <vt:lpstr>VDAB en GTB: Wie doet wat? </vt:lpstr>
      <vt:lpstr>VDAB en GTB: Wie doet wat voor jongeren</vt:lpstr>
      <vt:lpstr>VDAB</vt:lpstr>
      <vt:lpstr>Dienstverlening VDAB voor jongeren </vt:lpstr>
      <vt:lpstr>Onderwijssite</vt:lpstr>
      <vt:lpstr>Jongerenwebsite</vt:lpstr>
      <vt:lpstr>  Dienstverlening VDAB voor jongeren</vt:lpstr>
      <vt:lpstr>Jongeren die ondersteuning nodig hebben bij het maken van de overstap tussen onderwijs en arbeidsmarkt (VDAB)</vt:lpstr>
      <vt:lpstr>Contactgegevens</vt:lpstr>
      <vt:lpstr>Project in de kijker : Lokale partnerschappen voor jongeren</vt:lpstr>
      <vt:lpstr>PowerPoint-presentatie</vt:lpstr>
      <vt:lpstr>  Dienstverlening VDAB : aanbod voor anderstalige jongeren</vt:lpstr>
      <vt:lpstr>GTB</vt:lpstr>
      <vt:lpstr>Jongeren met een groot risico op langdurige werkloosheid én een gezondheidsprobleem én met nood aan gespecialiseerde dienstverlening in functie van de overstap onderwijs – arbeidsmarkt (GTB)</vt:lpstr>
      <vt:lpstr>Jongeren met een groot risico op langdurige werkloosheid én een gezondheidsprobleem én met nood aan gespecialiseerde dienstverlening in functie van de overstap onderwijs – arbeidsmarkt (GTB)</vt:lpstr>
      <vt:lpstr>Transitietraject: verloop</vt:lpstr>
      <vt:lpstr>Transitietraject: mogelijke tools</vt:lpstr>
      <vt:lpstr>Transitietraject: als het einde van het schooljaar nadert</vt:lpstr>
      <vt:lpstr>Na het transitietraject: </vt:lpstr>
      <vt:lpstr>Contactgegevens:</vt:lpstr>
      <vt:lpstr>Extra aanbod transitietrajecten via ESF</vt:lpstr>
      <vt:lpstr> Overzicht aanbod (mogelijks) vroegtijdige schoolverlaters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INOLMAN1</dc:creator>
  <cp:lastModifiedBy>An Hessels</cp:lastModifiedBy>
  <cp:revision>1</cp:revision>
  <dcterms:modified xsi:type="dcterms:W3CDTF">2022-05-19T07:36:26Z</dcterms:modified>
</cp:coreProperties>
</file>