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65" r:id="rId3"/>
    <p:sldId id="289" r:id="rId4"/>
    <p:sldId id="283" r:id="rId5"/>
    <p:sldId id="284" r:id="rId6"/>
    <p:sldId id="286" r:id="rId7"/>
    <p:sldId id="290" r:id="rId8"/>
    <p:sldId id="293" r:id="rId9"/>
    <p:sldId id="271" r:id="rId10"/>
    <p:sldId id="279" r:id="rId11"/>
    <p:sldId id="292" r:id="rId12"/>
    <p:sldId id="285" r:id="rId13"/>
    <p:sldId id="291" r:id="rId14"/>
    <p:sldId id="288" r:id="rId15"/>
    <p:sldId id="264" r:id="rId16"/>
    <p:sldId id="294" r:id="rId17"/>
    <p:sldId id="263" r:id="rId18"/>
    <p:sldId id="260" r:id="rId19"/>
  </p:sldIdLst>
  <p:sldSz cx="12192000" cy="6858000"/>
  <p:notesSz cx="6858000" cy="9144000"/>
  <p:custDataLst>
    <p:tags r:id="rId21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BE0"/>
    <a:srgbClr val="E3E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68BC3-E90C-44FB-9F27-FE83520A0222}" v="25" dt="2025-03-20T14:25:59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406" autoAdjust="0"/>
  </p:normalViewPr>
  <p:slideViewPr>
    <p:cSldViewPr snapToGrid="0" showGuides="1">
      <p:cViewPr varScale="1">
        <p:scale>
          <a:sx n="66" d="100"/>
          <a:sy n="66" d="100"/>
        </p:scale>
        <p:origin x="125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F279-5B08-49C8-9608-2CCB0B0A241A}" type="datetimeFigureOut">
              <a:rPr lang="nl-BE" smtClean="0"/>
              <a:t>25/03/2025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585A2-F737-46F2-95FB-25C1221506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699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585A2-F737-46F2-95FB-25C12215062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419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585A2-F737-46F2-95FB-25C12215062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598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585A2-F737-46F2-95FB-25C122150621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190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585A2-F737-46F2-95FB-25C122150621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360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585A2-F737-46F2-95FB-25C122150621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295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zonder foto lichte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701BC08-001F-77C3-F41C-0C125F3909C6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3E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8E3E29B-96C3-42C9-B000-A6738A0BEE3F}"/>
              </a:ext>
            </a:extLst>
          </p:cNvPr>
          <p:cNvSpPr/>
          <p:nvPr userDrawn="1"/>
        </p:nvSpPr>
        <p:spPr>
          <a:xfrm>
            <a:off x="1" y="3426970"/>
            <a:ext cx="12197948" cy="3431029"/>
          </a:xfrm>
          <a:custGeom>
            <a:avLst/>
            <a:gdLst>
              <a:gd name="connsiteX0" fmla="*/ 0 w 9144000"/>
              <a:gd name="connsiteY0" fmla="*/ 0 h 1408302"/>
              <a:gd name="connsiteX1" fmla="*/ 9144000 w 9144000"/>
              <a:gd name="connsiteY1" fmla="*/ 0 h 1408302"/>
              <a:gd name="connsiteX2" fmla="*/ 9144000 w 9144000"/>
              <a:gd name="connsiteY2" fmla="*/ 1408302 h 1408302"/>
              <a:gd name="connsiteX3" fmla="*/ 0 w 9144000"/>
              <a:gd name="connsiteY3" fmla="*/ 1408302 h 1408302"/>
              <a:gd name="connsiteX4" fmla="*/ 0 w 9144000"/>
              <a:gd name="connsiteY4" fmla="*/ 0 h 1408302"/>
              <a:gd name="connsiteX0" fmla="*/ 0 w 9149317"/>
              <a:gd name="connsiteY0" fmla="*/ 1956391 h 3364693"/>
              <a:gd name="connsiteX1" fmla="*/ 9149317 w 9149317"/>
              <a:gd name="connsiteY1" fmla="*/ 0 h 3364693"/>
              <a:gd name="connsiteX2" fmla="*/ 9144000 w 9149317"/>
              <a:gd name="connsiteY2" fmla="*/ 3364693 h 3364693"/>
              <a:gd name="connsiteX3" fmla="*/ 0 w 9149317"/>
              <a:gd name="connsiteY3" fmla="*/ 3364693 h 3364693"/>
              <a:gd name="connsiteX4" fmla="*/ 0 w 9149317"/>
              <a:gd name="connsiteY4" fmla="*/ 1956391 h 3364693"/>
              <a:gd name="connsiteX0" fmla="*/ 0 w 9144511"/>
              <a:gd name="connsiteY0" fmla="*/ 2397331 h 3805633"/>
              <a:gd name="connsiteX1" fmla="*/ 9144000 w 9144511"/>
              <a:gd name="connsiteY1" fmla="*/ 0 h 3805633"/>
              <a:gd name="connsiteX2" fmla="*/ 9144000 w 9144511"/>
              <a:gd name="connsiteY2" fmla="*/ 3805633 h 3805633"/>
              <a:gd name="connsiteX3" fmla="*/ 0 w 9144511"/>
              <a:gd name="connsiteY3" fmla="*/ 3805633 h 3805633"/>
              <a:gd name="connsiteX4" fmla="*/ 0 w 9144511"/>
              <a:gd name="connsiteY4" fmla="*/ 2397331 h 3805633"/>
              <a:gd name="connsiteX0" fmla="*/ 0 w 9144511"/>
              <a:gd name="connsiteY0" fmla="*/ 1961112 h 3805633"/>
              <a:gd name="connsiteX1" fmla="*/ 9144000 w 9144511"/>
              <a:gd name="connsiteY1" fmla="*/ 0 h 3805633"/>
              <a:gd name="connsiteX2" fmla="*/ 9144000 w 9144511"/>
              <a:gd name="connsiteY2" fmla="*/ 3805633 h 3805633"/>
              <a:gd name="connsiteX3" fmla="*/ 0 w 9144511"/>
              <a:gd name="connsiteY3" fmla="*/ 3805633 h 3805633"/>
              <a:gd name="connsiteX4" fmla="*/ 0 w 9144511"/>
              <a:gd name="connsiteY4" fmla="*/ 1961112 h 3805633"/>
              <a:gd name="connsiteX0" fmla="*/ 0 w 9148461"/>
              <a:gd name="connsiteY0" fmla="*/ 2402854 h 4247375"/>
              <a:gd name="connsiteX1" fmla="*/ 9148461 w 9148461"/>
              <a:gd name="connsiteY1" fmla="*/ 0 h 4247375"/>
              <a:gd name="connsiteX2" fmla="*/ 9144000 w 9148461"/>
              <a:gd name="connsiteY2" fmla="*/ 4247375 h 4247375"/>
              <a:gd name="connsiteX3" fmla="*/ 0 w 9148461"/>
              <a:gd name="connsiteY3" fmla="*/ 4247375 h 4247375"/>
              <a:gd name="connsiteX4" fmla="*/ 0 w 9148461"/>
              <a:gd name="connsiteY4" fmla="*/ 2402854 h 424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61" h="4247375">
                <a:moveTo>
                  <a:pt x="0" y="2402854"/>
                </a:moveTo>
                <a:lnTo>
                  <a:pt x="9148461" y="0"/>
                </a:lnTo>
                <a:cubicBezTo>
                  <a:pt x="9146689" y="1121564"/>
                  <a:pt x="9145772" y="3125811"/>
                  <a:pt x="9144000" y="4247375"/>
                </a:cubicBezTo>
                <a:lnTo>
                  <a:pt x="0" y="4247375"/>
                </a:lnTo>
                <a:lnTo>
                  <a:pt x="0" y="24028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F53CE9-7718-45B9-B852-37479363D0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200" y="2663893"/>
            <a:ext cx="9916800" cy="11520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ondertitel in te voegen</a:t>
            </a:r>
            <a:endParaRPr lang="nl-BE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43DEA7C3-7C31-412A-959B-2ECAC8345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200" y="1466472"/>
            <a:ext cx="9600000" cy="1152000"/>
          </a:xfrm>
        </p:spPr>
        <p:txBody>
          <a:bodyPr anchor="b" anchorCtr="0">
            <a:normAutofit/>
          </a:bodyPr>
          <a:lstStyle>
            <a:lvl1pPr algn="l">
              <a:defRPr sz="4000" b="1">
                <a:latin typeface="+mn-lt"/>
              </a:defRPr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7F0A344A-6E3C-40DE-BBD2-6C055E69D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00" y="4140000"/>
            <a:ext cx="4012800" cy="396000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l-BE" dirty="0"/>
              <a:t>DD/MM/JJJJ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C2DF363-4161-4C48-AD49-110F9644DADE}"/>
              </a:ext>
            </a:extLst>
          </p:cNvPr>
          <p:cNvSpPr txBox="1"/>
          <p:nvPr userDrawn="1"/>
        </p:nvSpPr>
        <p:spPr>
          <a:xfrm>
            <a:off x="8998497" y="6001832"/>
            <a:ext cx="2550301" cy="396000"/>
          </a:xfrm>
          <a:prstGeom prst="roundRect">
            <a:avLst>
              <a:gd name="adj" fmla="val 18016"/>
            </a:avLst>
          </a:prstGeom>
          <a:solidFill>
            <a:schemeClr val="accent4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1"/>
                </a:solidFill>
              </a:rPr>
              <a:t>www.integratie-inburgering.be</a:t>
            </a:r>
            <a:endParaRPr lang="nl-BE" sz="1400" dirty="0">
              <a:solidFill>
                <a:schemeClr val="bg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8653A2D-0C72-471E-B621-27E0F84A4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00" y="5727271"/>
            <a:ext cx="1557531" cy="6705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4B3BB13-E500-4722-9AFF-463AA1D8E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23" y="540000"/>
            <a:ext cx="212307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1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 kader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90CEA-AD11-46B2-8DAA-8AFB57A1B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60000"/>
            <a:ext cx="10728000" cy="648000"/>
          </a:xfrm>
          <a:solidFill>
            <a:schemeClr val="accent4"/>
          </a:solidFill>
        </p:spPr>
        <p:txBody>
          <a:bodyPr lIns="72000" tIns="72000" rIns="72000" bIns="72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8F2B7B-3847-4283-9136-39B80EF06E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1260001"/>
            <a:ext cx="10728000" cy="5040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25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 kader en tekst + extra tekst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90CEA-AD11-46B2-8DAA-8AFB57A1B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60000"/>
            <a:ext cx="4902922" cy="648000"/>
          </a:xfrm>
          <a:solidFill>
            <a:schemeClr val="accent4"/>
          </a:solidFill>
        </p:spPr>
        <p:txBody>
          <a:bodyPr lIns="72000" tIns="72000" rIns="72000" bIns="72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8F2B7B-3847-4283-9136-39B80EF06E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1260001"/>
            <a:ext cx="4902922" cy="5040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0B36110-A31A-8536-EC18-D873E522CF52}"/>
              </a:ext>
            </a:extLst>
          </p:cNvPr>
          <p:cNvSpPr/>
          <p:nvPr userDrawn="1"/>
        </p:nvSpPr>
        <p:spPr>
          <a:xfrm>
            <a:off x="6365631" y="0"/>
            <a:ext cx="5826370" cy="6858000"/>
          </a:xfrm>
          <a:prstGeom prst="rect">
            <a:avLst/>
          </a:prstGeom>
          <a:solidFill>
            <a:srgbClr val="EDE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D50825AF-DF2E-170E-76C2-99A5EA33C7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2215" y="360000"/>
            <a:ext cx="4727077" cy="59403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22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54D79DA9-09FB-46AD-9BD2-8BE456118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"/>
            <a:ext cx="6096000" cy="6871835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1959429 w 4572000"/>
              <a:gd name="connsiteY3" fmla="*/ 6844005 h 6858000"/>
              <a:gd name="connsiteX4" fmla="*/ 0 w 4572000"/>
              <a:gd name="connsiteY4" fmla="*/ 0 h 6858000"/>
              <a:gd name="connsiteX0" fmla="*/ 0 w 4572000"/>
              <a:gd name="connsiteY0" fmla="*/ 0 h 6871835"/>
              <a:gd name="connsiteX1" fmla="*/ 4572000 w 4572000"/>
              <a:gd name="connsiteY1" fmla="*/ 0 h 6871835"/>
              <a:gd name="connsiteX2" fmla="*/ 4572000 w 4572000"/>
              <a:gd name="connsiteY2" fmla="*/ 6858000 h 6871835"/>
              <a:gd name="connsiteX3" fmla="*/ 1959429 w 4572000"/>
              <a:gd name="connsiteY3" fmla="*/ 6871835 h 6871835"/>
              <a:gd name="connsiteX4" fmla="*/ 0 w 4572000"/>
              <a:gd name="connsiteY4" fmla="*/ 0 h 687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871835">
                <a:moveTo>
                  <a:pt x="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1959429" y="687183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anchor="t" anchorCtr="0">
            <a:noAutofit/>
          </a:bodyPr>
          <a:lstStyle>
            <a:lvl2pPr marL="342900" indent="0" algn="ctr">
              <a:buFontTx/>
              <a:buNone/>
              <a:defRPr/>
            </a:lvl2pPr>
          </a:lstStyle>
          <a:p>
            <a:pPr lvl="1"/>
            <a:r>
              <a:rPr lang="nl-BE" dirty="0"/>
              <a:t>Voeg afbeelding in</a:t>
            </a: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3A728409-8703-4F68-89BA-5F0FDBBC1883}"/>
              </a:ext>
            </a:extLst>
          </p:cNvPr>
          <p:cNvSpPr>
            <a:spLocks/>
          </p:cNvSpPr>
          <p:nvPr userDrawn="1"/>
        </p:nvSpPr>
        <p:spPr>
          <a:xfrm>
            <a:off x="-9681" y="-6574"/>
            <a:ext cx="8767316" cy="6903317"/>
          </a:xfrm>
          <a:custGeom>
            <a:avLst/>
            <a:gdLst>
              <a:gd name="connsiteX0" fmla="*/ 0 w 7767110"/>
              <a:gd name="connsiteY0" fmla="*/ 0 h 6916298"/>
              <a:gd name="connsiteX1" fmla="*/ 5796136 w 7767110"/>
              <a:gd name="connsiteY1" fmla="*/ 0 h 6916298"/>
              <a:gd name="connsiteX2" fmla="*/ 7767110 w 7767110"/>
              <a:gd name="connsiteY2" fmla="*/ 6914670 h 6916298"/>
              <a:gd name="connsiteX3" fmla="*/ 5796136 w 7767110"/>
              <a:gd name="connsiteY3" fmla="*/ 6914670 h 6916298"/>
              <a:gd name="connsiteX4" fmla="*/ 5796136 w 7767110"/>
              <a:gd name="connsiteY4" fmla="*/ 6916298 h 6916298"/>
              <a:gd name="connsiteX5" fmla="*/ 0 w 7767110"/>
              <a:gd name="connsiteY5" fmla="*/ 6916298 h 6916298"/>
              <a:gd name="connsiteX0" fmla="*/ 1807618 w 7767110"/>
              <a:gd name="connsiteY0" fmla="*/ 475440 h 6916298"/>
              <a:gd name="connsiteX1" fmla="*/ 5796136 w 7767110"/>
              <a:gd name="connsiteY1" fmla="*/ 0 h 6916298"/>
              <a:gd name="connsiteX2" fmla="*/ 7767110 w 7767110"/>
              <a:gd name="connsiteY2" fmla="*/ 6914670 h 6916298"/>
              <a:gd name="connsiteX3" fmla="*/ 5796136 w 7767110"/>
              <a:gd name="connsiteY3" fmla="*/ 6914670 h 6916298"/>
              <a:gd name="connsiteX4" fmla="*/ 5796136 w 7767110"/>
              <a:gd name="connsiteY4" fmla="*/ 6916298 h 6916298"/>
              <a:gd name="connsiteX5" fmla="*/ 0 w 7767110"/>
              <a:gd name="connsiteY5" fmla="*/ 6916298 h 6916298"/>
              <a:gd name="connsiteX6" fmla="*/ 1807618 w 7767110"/>
              <a:gd name="connsiteY6" fmla="*/ 475440 h 6916298"/>
              <a:gd name="connsiteX0" fmla="*/ 1167420 w 7767110"/>
              <a:gd name="connsiteY0" fmla="*/ 9413 h 6916298"/>
              <a:gd name="connsiteX1" fmla="*/ 5796136 w 7767110"/>
              <a:gd name="connsiteY1" fmla="*/ 0 h 6916298"/>
              <a:gd name="connsiteX2" fmla="*/ 7767110 w 7767110"/>
              <a:gd name="connsiteY2" fmla="*/ 6914670 h 6916298"/>
              <a:gd name="connsiteX3" fmla="*/ 5796136 w 7767110"/>
              <a:gd name="connsiteY3" fmla="*/ 6914670 h 6916298"/>
              <a:gd name="connsiteX4" fmla="*/ 5796136 w 7767110"/>
              <a:gd name="connsiteY4" fmla="*/ 6916298 h 6916298"/>
              <a:gd name="connsiteX5" fmla="*/ 0 w 7767110"/>
              <a:gd name="connsiteY5" fmla="*/ 6916298 h 6916298"/>
              <a:gd name="connsiteX6" fmla="*/ 1167420 w 7767110"/>
              <a:gd name="connsiteY6" fmla="*/ 9413 h 6916298"/>
              <a:gd name="connsiteX0" fmla="*/ 0 w 6599690"/>
              <a:gd name="connsiteY0" fmla="*/ 9413 h 6916298"/>
              <a:gd name="connsiteX1" fmla="*/ 4628716 w 6599690"/>
              <a:gd name="connsiteY1" fmla="*/ 0 h 6916298"/>
              <a:gd name="connsiteX2" fmla="*/ 6599690 w 6599690"/>
              <a:gd name="connsiteY2" fmla="*/ 6914670 h 6916298"/>
              <a:gd name="connsiteX3" fmla="*/ 4628716 w 6599690"/>
              <a:gd name="connsiteY3" fmla="*/ 6914670 h 6916298"/>
              <a:gd name="connsiteX4" fmla="*/ 4628716 w 6599690"/>
              <a:gd name="connsiteY4" fmla="*/ 6916298 h 6916298"/>
              <a:gd name="connsiteX5" fmla="*/ 268318 w 6599690"/>
              <a:gd name="connsiteY5" fmla="*/ 6902176 h 6916298"/>
              <a:gd name="connsiteX6" fmla="*/ 0 w 6599690"/>
              <a:gd name="connsiteY6" fmla="*/ 9413 h 6916298"/>
              <a:gd name="connsiteX0" fmla="*/ 9415 w 6609105"/>
              <a:gd name="connsiteY0" fmla="*/ 9413 h 6916298"/>
              <a:gd name="connsiteX1" fmla="*/ 4638131 w 6609105"/>
              <a:gd name="connsiteY1" fmla="*/ 0 h 6916298"/>
              <a:gd name="connsiteX2" fmla="*/ 6609105 w 6609105"/>
              <a:gd name="connsiteY2" fmla="*/ 6914670 h 6916298"/>
              <a:gd name="connsiteX3" fmla="*/ 4638131 w 6609105"/>
              <a:gd name="connsiteY3" fmla="*/ 6914670 h 6916298"/>
              <a:gd name="connsiteX4" fmla="*/ 4638131 w 6609105"/>
              <a:gd name="connsiteY4" fmla="*/ 6916298 h 6916298"/>
              <a:gd name="connsiteX5" fmla="*/ 0 w 6609105"/>
              <a:gd name="connsiteY5" fmla="*/ 6911591 h 6916298"/>
              <a:gd name="connsiteX6" fmla="*/ 9415 w 6609105"/>
              <a:gd name="connsiteY6" fmla="*/ 9413 h 6916298"/>
              <a:gd name="connsiteX0" fmla="*/ 9415 w 6609105"/>
              <a:gd name="connsiteY0" fmla="*/ 9413 h 6934728"/>
              <a:gd name="connsiteX1" fmla="*/ 4638131 w 6609105"/>
              <a:gd name="connsiteY1" fmla="*/ 0 h 6934728"/>
              <a:gd name="connsiteX2" fmla="*/ 6609105 w 6609105"/>
              <a:gd name="connsiteY2" fmla="*/ 6934728 h 6934728"/>
              <a:gd name="connsiteX3" fmla="*/ 4638131 w 6609105"/>
              <a:gd name="connsiteY3" fmla="*/ 6914670 h 6934728"/>
              <a:gd name="connsiteX4" fmla="*/ 4638131 w 6609105"/>
              <a:gd name="connsiteY4" fmla="*/ 6916298 h 6934728"/>
              <a:gd name="connsiteX5" fmla="*/ 0 w 6609105"/>
              <a:gd name="connsiteY5" fmla="*/ 6911591 h 6934728"/>
              <a:gd name="connsiteX6" fmla="*/ 9415 w 6609105"/>
              <a:gd name="connsiteY6" fmla="*/ 9413 h 6934728"/>
              <a:gd name="connsiteX0" fmla="*/ 0 w 6611724"/>
              <a:gd name="connsiteY0" fmla="*/ 0 h 6941361"/>
              <a:gd name="connsiteX1" fmla="*/ 4640750 w 6611724"/>
              <a:gd name="connsiteY1" fmla="*/ 6633 h 6941361"/>
              <a:gd name="connsiteX2" fmla="*/ 6611724 w 6611724"/>
              <a:gd name="connsiteY2" fmla="*/ 6941361 h 6941361"/>
              <a:gd name="connsiteX3" fmla="*/ 4640750 w 6611724"/>
              <a:gd name="connsiteY3" fmla="*/ 6921303 h 6941361"/>
              <a:gd name="connsiteX4" fmla="*/ 4640750 w 6611724"/>
              <a:gd name="connsiteY4" fmla="*/ 6922931 h 6941361"/>
              <a:gd name="connsiteX5" fmla="*/ 2619 w 6611724"/>
              <a:gd name="connsiteY5" fmla="*/ 6918224 h 6941361"/>
              <a:gd name="connsiteX6" fmla="*/ 0 w 6611724"/>
              <a:gd name="connsiteY6" fmla="*/ 0 h 6941361"/>
              <a:gd name="connsiteX0" fmla="*/ 0 w 6611724"/>
              <a:gd name="connsiteY0" fmla="*/ 0 h 6941361"/>
              <a:gd name="connsiteX1" fmla="*/ 4640750 w 6611724"/>
              <a:gd name="connsiteY1" fmla="*/ 6633 h 6941361"/>
              <a:gd name="connsiteX2" fmla="*/ 6611724 w 6611724"/>
              <a:gd name="connsiteY2" fmla="*/ 6941361 h 6941361"/>
              <a:gd name="connsiteX3" fmla="*/ 4640750 w 6611724"/>
              <a:gd name="connsiteY3" fmla="*/ 6921303 h 6941361"/>
              <a:gd name="connsiteX4" fmla="*/ 4640750 w 6611724"/>
              <a:gd name="connsiteY4" fmla="*/ 6922931 h 6941361"/>
              <a:gd name="connsiteX5" fmla="*/ 2619 w 6611724"/>
              <a:gd name="connsiteY5" fmla="*/ 6938282 h 6941361"/>
              <a:gd name="connsiteX6" fmla="*/ 0 w 6611724"/>
              <a:gd name="connsiteY6" fmla="*/ 0 h 694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1724" h="6941361">
                <a:moveTo>
                  <a:pt x="0" y="0"/>
                </a:moveTo>
                <a:lnTo>
                  <a:pt x="4640750" y="6633"/>
                </a:lnTo>
                <a:lnTo>
                  <a:pt x="6611724" y="6941361"/>
                </a:lnTo>
                <a:lnTo>
                  <a:pt x="4640750" y="6921303"/>
                </a:lnTo>
                <a:lnTo>
                  <a:pt x="4640750" y="6922931"/>
                </a:lnTo>
                <a:lnTo>
                  <a:pt x="2619" y="6938282"/>
                </a:lnTo>
                <a:cubicBezTo>
                  <a:pt x="2619" y="4632849"/>
                  <a:pt x="0" y="230543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>
              <a:latin typeface="+mn-lt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A5B0C28-556D-4DA8-A2CD-07A092504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01" y="5727271"/>
            <a:ext cx="1557531" cy="67056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5870A13-F835-4F37-959F-06971EB19E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23" y="540000"/>
            <a:ext cx="2123077" cy="828000"/>
          </a:xfrm>
          <a:prstGeom prst="rect">
            <a:avLst/>
          </a:prstGeom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3C521307-0DA0-417C-BABF-E6305CE89C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200" y="3163468"/>
            <a:ext cx="6428161" cy="11520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ondertitel in te voegen</a:t>
            </a:r>
            <a:endParaRPr lang="nl-BE" dirty="0"/>
          </a:p>
        </p:txBody>
      </p:sp>
      <p:sp>
        <p:nvSpPr>
          <p:cNvPr id="10" name="Titel 14">
            <a:extLst>
              <a:ext uri="{FF2B5EF4-FFF2-40B4-BE49-F238E27FC236}">
                <a16:creationId xmlns:a16="http://schemas.microsoft.com/office/drawing/2014/main" id="{5322808C-0031-4778-A203-C4C636864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201" y="1421051"/>
            <a:ext cx="5881007" cy="1715226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0EB6710-1807-BD1C-887D-B71925E9311F}"/>
              </a:ext>
            </a:extLst>
          </p:cNvPr>
          <p:cNvSpPr txBox="1"/>
          <p:nvPr userDrawn="1"/>
        </p:nvSpPr>
        <p:spPr>
          <a:xfrm>
            <a:off x="5175528" y="6001832"/>
            <a:ext cx="2550301" cy="396000"/>
          </a:xfrm>
          <a:prstGeom prst="roundRect">
            <a:avLst>
              <a:gd name="adj" fmla="val 18016"/>
            </a:avLst>
          </a:prstGeom>
          <a:solidFill>
            <a:schemeClr val="accent4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1"/>
                </a:solidFill>
              </a:rPr>
              <a:t>www.integratie-inburgering.be</a:t>
            </a:r>
            <a:endParaRPr lang="nl-B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06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2B6CE-5DCC-4BE7-8FC0-4EBB366E9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60000"/>
            <a:ext cx="10728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669D40-DF3B-485A-86F3-777C1E9DEA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00000" y="1259999"/>
            <a:ext cx="5148000" cy="50426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5B2991-9181-4931-87AE-6623D28775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77975" y="1260000"/>
            <a:ext cx="5148000" cy="50426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2874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DEA05A-06B1-4089-9447-9E76605C72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0000" y="1260000"/>
            <a:ext cx="514800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titel te typen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DFA036-8F0D-475D-8A64-F602792521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00000" y="2204707"/>
            <a:ext cx="5148000" cy="41158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42413BA-5F7D-48AD-BD2B-33F17323AA8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80000" y="1260000"/>
            <a:ext cx="514800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titel te typen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C4C6433-1668-41B9-8826-FAB9C5F39AD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80000" y="2204707"/>
            <a:ext cx="5148000" cy="41158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A465A40-E6D7-444C-87D3-7FF861E09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60000"/>
            <a:ext cx="10728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8929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FEA35-81DA-434D-B572-356BF63C7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60000"/>
            <a:ext cx="10728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7671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i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8E5F50F-0990-732F-E617-D90AF5AB8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60000"/>
            <a:ext cx="10728000" cy="648000"/>
          </a:xfrm>
          <a:solidFill>
            <a:schemeClr val="accent4"/>
          </a:solidFill>
        </p:spPr>
        <p:txBody>
          <a:bodyPr lIns="72000" tIns="72000" rIns="72000" bIns="72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9476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 kader en infographic">
    <p:bg>
      <p:bgPr>
        <a:solidFill>
          <a:srgbClr val="ED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8E5F50F-0990-732F-E617-D90AF5AB8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60000"/>
            <a:ext cx="10728000" cy="648000"/>
          </a:xfrm>
          <a:solidFill>
            <a:schemeClr val="accent4"/>
          </a:solidFill>
        </p:spPr>
        <p:txBody>
          <a:bodyPr lIns="72000" tIns="72000" rIns="72000" bIns="72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  <p:sp>
        <p:nvSpPr>
          <p:cNvPr id="2" name="Tijdelijke aanduiding voor afbeelding 4">
            <a:extLst>
              <a:ext uri="{FF2B5EF4-FFF2-40B4-BE49-F238E27FC236}">
                <a16:creationId xmlns:a16="http://schemas.microsoft.com/office/drawing/2014/main" id="{092036EF-594E-B727-4A83-338047F67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0000" y="1289538"/>
            <a:ext cx="10728000" cy="5052647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nl-BE" dirty="0"/>
              <a:t>Voeg afbeelding in via pictogram in het midden</a:t>
            </a:r>
          </a:p>
        </p:txBody>
      </p:sp>
    </p:spTree>
    <p:extLst>
      <p:ext uri="{BB962C8B-B14F-4D97-AF65-F5344CB8AC3E}">
        <p14:creationId xmlns:p14="http://schemas.microsoft.com/office/powerpoint/2010/main" val="3250111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00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olle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0752A9A-2441-4EA7-8DFF-72798E7FADA2}"/>
              </a:ext>
            </a:extLst>
          </p:cNvPr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ED37229A-40E0-481D-954B-DBDE46256B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0"/>
            <a:ext cx="11832000" cy="6858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nl-BE" dirty="0"/>
              <a:t>Voeg afbeelding in via pictogram in het midden</a:t>
            </a:r>
          </a:p>
        </p:txBody>
      </p:sp>
    </p:spTree>
    <p:extLst>
      <p:ext uri="{BB962C8B-B14F-4D97-AF65-F5344CB8AC3E}">
        <p14:creationId xmlns:p14="http://schemas.microsoft.com/office/powerpoint/2010/main" val="414867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zonder foto donkere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AA429AD-6C61-4E94-882C-B755974732A7}"/>
              </a:ext>
            </a:extLst>
          </p:cNvPr>
          <p:cNvSpPr/>
          <p:nvPr userDrawn="1"/>
        </p:nvSpPr>
        <p:spPr>
          <a:xfrm>
            <a:off x="0" y="0"/>
            <a:ext cx="12192000" cy="54413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8E3E29B-96C3-42C9-B000-A6738A0BEE3F}"/>
              </a:ext>
            </a:extLst>
          </p:cNvPr>
          <p:cNvSpPr/>
          <p:nvPr userDrawn="1"/>
        </p:nvSpPr>
        <p:spPr>
          <a:xfrm>
            <a:off x="1" y="3426970"/>
            <a:ext cx="12197948" cy="3431029"/>
          </a:xfrm>
          <a:custGeom>
            <a:avLst/>
            <a:gdLst>
              <a:gd name="connsiteX0" fmla="*/ 0 w 9144000"/>
              <a:gd name="connsiteY0" fmla="*/ 0 h 1408302"/>
              <a:gd name="connsiteX1" fmla="*/ 9144000 w 9144000"/>
              <a:gd name="connsiteY1" fmla="*/ 0 h 1408302"/>
              <a:gd name="connsiteX2" fmla="*/ 9144000 w 9144000"/>
              <a:gd name="connsiteY2" fmla="*/ 1408302 h 1408302"/>
              <a:gd name="connsiteX3" fmla="*/ 0 w 9144000"/>
              <a:gd name="connsiteY3" fmla="*/ 1408302 h 1408302"/>
              <a:gd name="connsiteX4" fmla="*/ 0 w 9144000"/>
              <a:gd name="connsiteY4" fmla="*/ 0 h 1408302"/>
              <a:gd name="connsiteX0" fmla="*/ 0 w 9149317"/>
              <a:gd name="connsiteY0" fmla="*/ 1956391 h 3364693"/>
              <a:gd name="connsiteX1" fmla="*/ 9149317 w 9149317"/>
              <a:gd name="connsiteY1" fmla="*/ 0 h 3364693"/>
              <a:gd name="connsiteX2" fmla="*/ 9144000 w 9149317"/>
              <a:gd name="connsiteY2" fmla="*/ 3364693 h 3364693"/>
              <a:gd name="connsiteX3" fmla="*/ 0 w 9149317"/>
              <a:gd name="connsiteY3" fmla="*/ 3364693 h 3364693"/>
              <a:gd name="connsiteX4" fmla="*/ 0 w 9149317"/>
              <a:gd name="connsiteY4" fmla="*/ 1956391 h 3364693"/>
              <a:gd name="connsiteX0" fmla="*/ 0 w 9144511"/>
              <a:gd name="connsiteY0" fmla="*/ 2397331 h 3805633"/>
              <a:gd name="connsiteX1" fmla="*/ 9144000 w 9144511"/>
              <a:gd name="connsiteY1" fmla="*/ 0 h 3805633"/>
              <a:gd name="connsiteX2" fmla="*/ 9144000 w 9144511"/>
              <a:gd name="connsiteY2" fmla="*/ 3805633 h 3805633"/>
              <a:gd name="connsiteX3" fmla="*/ 0 w 9144511"/>
              <a:gd name="connsiteY3" fmla="*/ 3805633 h 3805633"/>
              <a:gd name="connsiteX4" fmla="*/ 0 w 9144511"/>
              <a:gd name="connsiteY4" fmla="*/ 2397331 h 3805633"/>
              <a:gd name="connsiteX0" fmla="*/ 0 w 9144511"/>
              <a:gd name="connsiteY0" fmla="*/ 1961112 h 3805633"/>
              <a:gd name="connsiteX1" fmla="*/ 9144000 w 9144511"/>
              <a:gd name="connsiteY1" fmla="*/ 0 h 3805633"/>
              <a:gd name="connsiteX2" fmla="*/ 9144000 w 9144511"/>
              <a:gd name="connsiteY2" fmla="*/ 3805633 h 3805633"/>
              <a:gd name="connsiteX3" fmla="*/ 0 w 9144511"/>
              <a:gd name="connsiteY3" fmla="*/ 3805633 h 3805633"/>
              <a:gd name="connsiteX4" fmla="*/ 0 w 9144511"/>
              <a:gd name="connsiteY4" fmla="*/ 1961112 h 3805633"/>
              <a:gd name="connsiteX0" fmla="*/ 0 w 9148461"/>
              <a:gd name="connsiteY0" fmla="*/ 2402854 h 4247375"/>
              <a:gd name="connsiteX1" fmla="*/ 9148461 w 9148461"/>
              <a:gd name="connsiteY1" fmla="*/ 0 h 4247375"/>
              <a:gd name="connsiteX2" fmla="*/ 9144000 w 9148461"/>
              <a:gd name="connsiteY2" fmla="*/ 4247375 h 4247375"/>
              <a:gd name="connsiteX3" fmla="*/ 0 w 9148461"/>
              <a:gd name="connsiteY3" fmla="*/ 4247375 h 4247375"/>
              <a:gd name="connsiteX4" fmla="*/ 0 w 9148461"/>
              <a:gd name="connsiteY4" fmla="*/ 2402854 h 424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61" h="4247375">
                <a:moveTo>
                  <a:pt x="0" y="2402854"/>
                </a:moveTo>
                <a:lnTo>
                  <a:pt x="9148461" y="0"/>
                </a:lnTo>
                <a:cubicBezTo>
                  <a:pt x="9146689" y="1121564"/>
                  <a:pt x="9145772" y="3125811"/>
                  <a:pt x="9144000" y="4247375"/>
                </a:cubicBezTo>
                <a:lnTo>
                  <a:pt x="0" y="4247375"/>
                </a:lnTo>
                <a:lnTo>
                  <a:pt x="0" y="24028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F53CE9-7718-45B9-B852-37479363D0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200" y="2663893"/>
            <a:ext cx="9916800" cy="11520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ondertitel in te voegen</a:t>
            </a:r>
            <a:endParaRPr lang="nl-BE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43DEA7C3-7C31-412A-959B-2ECAC8345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200" y="1466472"/>
            <a:ext cx="9600000" cy="1152000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7F0A344A-6E3C-40DE-BBD2-6C055E69D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00" y="4140000"/>
            <a:ext cx="4012800" cy="3960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DD/MM/JJJJ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E036177-8869-4847-B17C-67526B7A1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01" y="5727271"/>
            <a:ext cx="1557531" cy="67056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FC04097-D57A-49B3-8389-825A9A8E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23" y="540000"/>
            <a:ext cx="2123077" cy="82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ACC686B-F14E-F710-3439-564558620AF6}"/>
              </a:ext>
            </a:extLst>
          </p:cNvPr>
          <p:cNvSpPr txBox="1"/>
          <p:nvPr userDrawn="1"/>
        </p:nvSpPr>
        <p:spPr>
          <a:xfrm>
            <a:off x="8998498" y="6001832"/>
            <a:ext cx="2550301" cy="396000"/>
          </a:xfrm>
          <a:prstGeom prst="roundRect">
            <a:avLst>
              <a:gd name="adj" fmla="val 18016"/>
            </a:avLst>
          </a:prstGeom>
          <a:solidFill>
            <a:schemeClr val="accent4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1"/>
                </a:solidFill>
              </a:rPr>
              <a:t>www.integratie-inburgering.be</a:t>
            </a:r>
            <a:endParaRPr lang="nl-B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41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rechts in schuin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47C9F9B3-AD85-4A45-A057-892FCECF51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441" y="-23194"/>
            <a:ext cx="6163751" cy="692318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39"/>
              <a:gd name="connsiteY0" fmla="*/ 10000 h 10027"/>
              <a:gd name="connsiteX1" fmla="*/ 2000 w 10039"/>
              <a:gd name="connsiteY1" fmla="*/ 0 h 10027"/>
              <a:gd name="connsiteX2" fmla="*/ 10000 w 10039"/>
              <a:gd name="connsiteY2" fmla="*/ 0 h 10027"/>
              <a:gd name="connsiteX3" fmla="*/ 10039 w 10039"/>
              <a:gd name="connsiteY3" fmla="*/ 10027 h 10027"/>
              <a:gd name="connsiteX4" fmla="*/ 0 w 10039"/>
              <a:gd name="connsiteY4" fmla="*/ 10000 h 10027"/>
              <a:gd name="connsiteX0" fmla="*/ 0 w 10039"/>
              <a:gd name="connsiteY0" fmla="*/ 10000 h 10027"/>
              <a:gd name="connsiteX1" fmla="*/ 4333 w 10039"/>
              <a:gd name="connsiteY1" fmla="*/ 7 h 10027"/>
              <a:gd name="connsiteX2" fmla="*/ 10000 w 10039"/>
              <a:gd name="connsiteY2" fmla="*/ 0 h 10027"/>
              <a:gd name="connsiteX3" fmla="*/ 10039 w 10039"/>
              <a:gd name="connsiteY3" fmla="*/ 10027 h 10027"/>
              <a:gd name="connsiteX4" fmla="*/ 0 w 10039"/>
              <a:gd name="connsiteY4" fmla="*/ 10000 h 10027"/>
              <a:gd name="connsiteX0" fmla="*/ 0 w 9958"/>
              <a:gd name="connsiteY0" fmla="*/ 10034 h 10034"/>
              <a:gd name="connsiteX1" fmla="*/ 4252 w 9958"/>
              <a:gd name="connsiteY1" fmla="*/ 7 h 10034"/>
              <a:gd name="connsiteX2" fmla="*/ 9919 w 9958"/>
              <a:gd name="connsiteY2" fmla="*/ 0 h 10034"/>
              <a:gd name="connsiteX3" fmla="*/ 9958 w 9958"/>
              <a:gd name="connsiteY3" fmla="*/ 10027 h 10034"/>
              <a:gd name="connsiteX4" fmla="*/ 0 w 9958"/>
              <a:gd name="connsiteY4" fmla="*/ 10034 h 10034"/>
              <a:gd name="connsiteX0" fmla="*/ 0 w 10043"/>
              <a:gd name="connsiteY0" fmla="*/ 10000 h 10000"/>
              <a:gd name="connsiteX1" fmla="*/ 4270 w 10043"/>
              <a:gd name="connsiteY1" fmla="*/ 7 h 10000"/>
              <a:gd name="connsiteX2" fmla="*/ 10042 w 10043"/>
              <a:gd name="connsiteY2" fmla="*/ 0 h 10000"/>
              <a:gd name="connsiteX3" fmla="*/ 10000 w 10043"/>
              <a:gd name="connsiteY3" fmla="*/ 9993 h 10000"/>
              <a:gd name="connsiteX4" fmla="*/ 0 w 10043"/>
              <a:gd name="connsiteY4" fmla="*/ 10000 h 10000"/>
              <a:gd name="connsiteX0" fmla="*/ 0 w 10092"/>
              <a:gd name="connsiteY0" fmla="*/ 10000 h 10054"/>
              <a:gd name="connsiteX1" fmla="*/ 4270 w 10092"/>
              <a:gd name="connsiteY1" fmla="*/ 7 h 10054"/>
              <a:gd name="connsiteX2" fmla="*/ 10042 w 10092"/>
              <a:gd name="connsiteY2" fmla="*/ 0 h 10054"/>
              <a:gd name="connsiteX3" fmla="*/ 10092 w 10092"/>
              <a:gd name="connsiteY3" fmla="*/ 10054 h 10054"/>
              <a:gd name="connsiteX4" fmla="*/ 0 w 10092"/>
              <a:gd name="connsiteY4" fmla="*/ 10000 h 1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2" h="10054">
                <a:moveTo>
                  <a:pt x="0" y="10000"/>
                </a:moveTo>
                <a:lnTo>
                  <a:pt x="4270" y="7"/>
                </a:lnTo>
                <a:lnTo>
                  <a:pt x="10042" y="0"/>
                </a:lnTo>
                <a:cubicBezTo>
                  <a:pt x="10055" y="3331"/>
                  <a:pt x="10079" y="6723"/>
                  <a:pt x="10092" y="10054"/>
                </a:cubicBezTo>
                <a:lnTo>
                  <a:pt x="0" y="10000"/>
                </a:lnTo>
                <a:close/>
              </a:path>
            </a:pathLst>
          </a:custGeom>
          <a:ln>
            <a:noFill/>
          </a:ln>
        </p:spPr>
        <p:txBody>
          <a:bodyPr anchor="t" anchorCtr="0">
            <a:noAutofit/>
          </a:bodyPr>
          <a:lstStyle>
            <a:lvl2pPr marL="342900" indent="0" algn="ctr">
              <a:buFontTx/>
              <a:buNone/>
              <a:defRPr/>
            </a:lvl2pPr>
          </a:lstStyle>
          <a:p>
            <a:pPr lvl="1"/>
            <a:r>
              <a:rPr lang="nl-BE" dirty="0"/>
              <a:t>Voeg afbeelding in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F34E53-C96E-480A-873E-248E7E133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60000"/>
            <a:ext cx="7260772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BDECA3D-B082-4699-9A0A-BE0010B4BA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60000"/>
            <a:ext cx="7111481" cy="4582319"/>
          </a:xfrm>
          <a:custGeom>
            <a:avLst/>
            <a:gdLst>
              <a:gd name="connsiteX0" fmla="*/ 0 w 4904403"/>
              <a:gd name="connsiteY0" fmla="*/ 0 h 4680000"/>
              <a:gd name="connsiteX1" fmla="*/ 4904403 w 4904403"/>
              <a:gd name="connsiteY1" fmla="*/ 0 h 4680000"/>
              <a:gd name="connsiteX2" fmla="*/ 4904403 w 4904403"/>
              <a:gd name="connsiteY2" fmla="*/ 4680000 h 4680000"/>
              <a:gd name="connsiteX3" fmla="*/ 0 w 4904403"/>
              <a:gd name="connsiteY3" fmla="*/ 4680000 h 4680000"/>
              <a:gd name="connsiteX4" fmla="*/ 0 w 4904403"/>
              <a:gd name="connsiteY4" fmla="*/ 0 h 4680000"/>
              <a:gd name="connsiteX0" fmla="*/ 0 w 4904403"/>
              <a:gd name="connsiteY0" fmla="*/ 0 h 4680000"/>
              <a:gd name="connsiteX1" fmla="*/ 4904403 w 4904403"/>
              <a:gd name="connsiteY1" fmla="*/ 0 h 4680000"/>
              <a:gd name="connsiteX2" fmla="*/ 4036656 w 4904403"/>
              <a:gd name="connsiteY2" fmla="*/ 4680000 h 4680000"/>
              <a:gd name="connsiteX3" fmla="*/ 0 w 4904403"/>
              <a:gd name="connsiteY3" fmla="*/ 4680000 h 4680000"/>
              <a:gd name="connsiteX4" fmla="*/ 0 w 4904403"/>
              <a:gd name="connsiteY4" fmla="*/ 0 h 4680000"/>
              <a:gd name="connsiteX0" fmla="*/ 0 w 5333611"/>
              <a:gd name="connsiteY0" fmla="*/ 0 h 4680000"/>
              <a:gd name="connsiteX1" fmla="*/ 5333611 w 5333611"/>
              <a:gd name="connsiteY1" fmla="*/ 13996 h 4680000"/>
              <a:gd name="connsiteX2" fmla="*/ 4036656 w 5333611"/>
              <a:gd name="connsiteY2" fmla="*/ 4680000 h 4680000"/>
              <a:gd name="connsiteX3" fmla="*/ 0 w 5333611"/>
              <a:gd name="connsiteY3" fmla="*/ 4680000 h 4680000"/>
              <a:gd name="connsiteX4" fmla="*/ 0 w 5333611"/>
              <a:gd name="connsiteY4" fmla="*/ 0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3611" h="4680000">
                <a:moveTo>
                  <a:pt x="0" y="0"/>
                </a:moveTo>
                <a:lnTo>
                  <a:pt x="5333611" y="13996"/>
                </a:lnTo>
                <a:lnTo>
                  <a:pt x="4036656" y="4680000"/>
                </a:lnTo>
                <a:lnTo>
                  <a:pt x="0" y="468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288000" indent="-288000" defTabSz="288000">
              <a:lnSpc>
                <a:spcPct val="109000"/>
              </a:lnSpc>
              <a:tabLst/>
              <a:defRPr/>
            </a:lvl1pPr>
            <a:lvl2pPr marL="576000" indent="-288000" defTabSz="576000">
              <a:lnSpc>
                <a:spcPct val="109000"/>
              </a:lnSpc>
              <a:tabLst/>
              <a:defRPr/>
            </a:lvl2pPr>
            <a:lvl3pPr marL="864000" indent="-288000" defTabSz="864000">
              <a:lnSpc>
                <a:spcPct val="109000"/>
              </a:lnSpc>
              <a:defRPr/>
            </a:lvl3pPr>
            <a:lvl4pPr marL="1152000" indent="-288000" defTabSz="1152000">
              <a:lnSpc>
                <a:spcPct val="109000"/>
              </a:lnSpc>
              <a:defRPr/>
            </a:lvl4pPr>
            <a:lvl5pPr marL="1440000" indent="-288000" defTabSz="1440000">
              <a:lnSpc>
                <a:spcPct val="109000"/>
              </a:lnSpc>
              <a:defRPr/>
            </a:lvl5pPr>
          </a:lstStyle>
          <a:p>
            <a:pPr lvl="0"/>
            <a:r>
              <a:rPr lang="nl-NL" dirty="0"/>
              <a:t>Klik voor 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BC4BBE7-A4D0-4ECC-8BEB-8E55397C7E54}"/>
              </a:ext>
            </a:extLst>
          </p:cNvPr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600260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rechts in schuin vlak (titel in k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47C9F9B3-AD85-4A45-A057-892FCECF51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441" y="-23194"/>
            <a:ext cx="6163751" cy="692318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39"/>
              <a:gd name="connsiteY0" fmla="*/ 10000 h 10027"/>
              <a:gd name="connsiteX1" fmla="*/ 2000 w 10039"/>
              <a:gd name="connsiteY1" fmla="*/ 0 h 10027"/>
              <a:gd name="connsiteX2" fmla="*/ 10000 w 10039"/>
              <a:gd name="connsiteY2" fmla="*/ 0 h 10027"/>
              <a:gd name="connsiteX3" fmla="*/ 10039 w 10039"/>
              <a:gd name="connsiteY3" fmla="*/ 10027 h 10027"/>
              <a:gd name="connsiteX4" fmla="*/ 0 w 10039"/>
              <a:gd name="connsiteY4" fmla="*/ 10000 h 10027"/>
              <a:gd name="connsiteX0" fmla="*/ 0 w 10039"/>
              <a:gd name="connsiteY0" fmla="*/ 10000 h 10027"/>
              <a:gd name="connsiteX1" fmla="*/ 4333 w 10039"/>
              <a:gd name="connsiteY1" fmla="*/ 7 h 10027"/>
              <a:gd name="connsiteX2" fmla="*/ 10000 w 10039"/>
              <a:gd name="connsiteY2" fmla="*/ 0 h 10027"/>
              <a:gd name="connsiteX3" fmla="*/ 10039 w 10039"/>
              <a:gd name="connsiteY3" fmla="*/ 10027 h 10027"/>
              <a:gd name="connsiteX4" fmla="*/ 0 w 10039"/>
              <a:gd name="connsiteY4" fmla="*/ 10000 h 10027"/>
              <a:gd name="connsiteX0" fmla="*/ 0 w 9958"/>
              <a:gd name="connsiteY0" fmla="*/ 10034 h 10034"/>
              <a:gd name="connsiteX1" fmla="*/ 4252 w 9958"/>
              <a:gd name="connsiteY1" fmla="*/ 7 h 10034"/>
              <a:gd name="connsiteX2" fmla="*/ 9919 w 9958"/>
              <a:gd name="connsiteY2" fmla="*/ 0 h 10034"/>
              <a:gd name="connsiteX3" fmla="*/ 9958 w 9958"/>
              <a:gd name="connsiteY3" fmla="*/ 10027 h 10034"/>
              <a:gd name="connsiteX4" fmla="*/ 0 w 9958"/>
              <a:gd name="connsiteY4" fmla="*/ 10034 h 10034"/>
              <a:gd name="connsiteX0" fmla="*/ 0 w 10043"/>
              <a:gd name="connsiteY0" fmla="*/ 10000 h 10000"/>
              <a:gd name="connsiteX1" fmla="*/ 4270 w 10043"/>
              <a:gd name="connsiteY1" fmla="*/ 7 h 10000"/>
              <a:gd name="connsiteX2" fmla="*/ 10042 w 10043"/>
              <a:gd name="connsiteY2" fmla="*/ 0 h 10000"/>
              <a:gd name="connsiteX3" fmla="*/ 10000 w 10043"/>
              <a:gd name="connsiteY3" fmla="*/ 9993 h 10000"/>
              <a:gd name="connsiteX4" fmla="*/ 0 w 10043"/>
              <a:gd name="connsiteY4" fmla="*/ 10000 h 10000"/>
              <a:gd name="connsiteX0" fmla="*/ 0 w 10092"/>
              <a:gd name="connsiteY0" fmla="*/ 10000 h 10054"/>
              <a:gd name="connsiteX1" fmla="*/ 4270 w 10092"/>
              <a:gd name="connsiteY1" fmla="*/ 7 h 10054"/>
              <a:gd name="connsiteX2" fmla="*/ 10042 w 10092"/>
              <a:gd name="connsiteY2" fmla="*/ 0 h 10054"/>
              <a:gd name="connsiteX3" fmla="*/ 10092 w 10092"/>
              <a:gd name="connsiteY3" fmla="*/ 10054 h 10054"/>
              <a:gd name="connsiteX4" fmla="*/ 0 w 10092"/>
              <a:gd name="connsiteY4" fmla="*/ 10000 h 1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2" h="10054">
                <a:moveTo>
                  <a:pt x="0" y="10000"/>
                </a:moveTo>
                <a:lnTo>
                  <a:pt x="4270" y="7"/>
                </a:lnTo>
                <a:lnTo>
                  <a:pt x="10042" y="0"/>
                </a:lnTo>
                <a:cubicBezTo>
                  <a:pt x="10055" y="3331"/>
                  <a:pt x="10079" y="6723"/>
                  <a:pt x="10092" y="10054"/>
                </a:cubicBezTo>
                <a:lnTo>
                  <a:pt x="0" y="10000"/>
                </a:lnTo>
                <a:close/>
              </a:path>
            </a:pathLst>
          </a:custGeom>
          <a:ln>
            <a:noFill/>
          </a:ln>
        </p:spPr>
        <p:txBody>
          <a:bodyPr anchor="t" anchorCtr="0">
            <a:noAutofit/>
          </a:bodyPr>
          <a:lstStyle>
            <a:lvl2pPr marL="342900" indent="0" algn="ctr">
              <a:buFontTx/>
              <a:buNone/>
              <a:defRPr/>
            </a:lvl2pPr>
          </a:lstStyle>
          <a:p>
            <a:pPr lvl="1"/>
            <a:r>
              <a:rPr lang="nl-BE" dirty="0"/>
              <a:t>Voeg afbeelding in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BDECA3D-B082-4699-9A0A-BE0010B4BA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60000"/>
            <a:ext cx="7111481" cy="4582319"/>
          </a:xfrm>
          <a:custGeom>
            <a:avLst/>
            <a:gdLst>
              <a:gd name="connsiteX0" fmla="*/ 0 w 4904403"/>
              <a:gd name="connsiteY0" fmla="*/ 0 h 4680000"/>
              <a:gd name="connsiteX1" fmla="*/ 4904403 w 4904403"/>
              <a:gd name="connsiteY1" fmla="*/ 0 h 4680000"/>
              <a:gd name="connsiteX2" fmla="*/ 4904403 w 4904403"/>
              <a:gd name="connsiteY2" fmla="*/ 4680000 h 4680000"/>
              <a:gd name="connsiteX3" fmla="*/ 0 w 4904403"/>
              <a:gd name="connsiteY3" fmla="*/ 4680000 h 4680000"/>
              <a:gd name="connsiteX4" fmla="*/ 0 w 4904403"/>
              <a:gd name="connsiteY4" fmla="*/ 0 h 4680000"/>
              <a:gd name="connsiteX0" fmla="*/ 0 w 4904403"/>
              <a:gd name="connsiteY0" fmla="*/ 0 h 4680000"/>
              <a:gd name="connsiteX1" fmla="*/ 4904403 w 4904403"/>
              <a:gd name="connsiteY1" fmla="*/ 0 h 4680000"/>
              <a:gd name="connsiteX2" fmla="*/ 4036656 w 4904403"/>
              <a:gd name="connsiteY2" fmla="*/ 4680000 h 4680000"/>
              <a:gd name="connsiteX3" fmla="*/ 0 w 4904403"/>
              <a:gd name="connsiteY3" fmla="*/ 4680000 h 4680000"/>
              <a:gd name="connsiteX4" fmla="*/ 0 w 4904403"/>
              <a:gd name="connsiteY4" fmla="*/ 0 h 4680000"/>
              <a:gd name="connsiteX0" fmla="*/ 0 w 5333611"/>
              <a:gd name="connsiteY0" fmla="*/ 0 h 4680000"/>
              <a:gd name="connsiteX1" fmla="*/ 5333611 w 5333611"/>
              <a:gd name="connsiteY1" fmla="*/ 13996 h 4680000"/>
              <a:gd name="connsiteX2" fmla="*/ 4036656 w 5333611"/>
              <a:gd name="connsiteY2" fmla="*/ 4680000 h 4680000"/>
              <a:gd name="connsiteX3" fmla="*/ 0 w 5333611"/>
              <a:gd name="connsiteY3" fmla="*/ 4680000 h 4680000"/>
              <a:gd name="connsiteX4" fmla="*/ 0 w 5333611"/>
              <a:gd name="connsiteY4" fmla="*/ 0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3611" h="4680000">
                <a:moveTo>
                  <a:pt x="0" y="0"/>
                </a:moveTo>
                <a:lnTo>
                  <a:pt x="5333611" y="13996"/>
                </a:lnTo>
                <a:lnTo>
                  <a:pt x="4036656" y="4680000"/>
                </a:lnTo>
                <a:lnTo>
                  <a:pt x="0" y="4680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288000" indent="-288000" defTabSz="288000">
              <a:lnSpc>
                <a:spcPct val="109000"/>
              </a:lnSpc>
              <a:tabLst/>
              <a:defRPr/>
            </a:lvl1pPr>
            <a:lvl2pPr marL="576000" indent="-288000" defTabSz="576000">
              <a:lnSpc>
                <a:spcPct val="109000"/>
              </a:lnSpc>
              <a:tabLst/>
              <a:defRPr/>
            </a:lvl2pPr>
            <a:lvl3pPr marL="864000" indent="-288000" defTabSz="864000">
              <a:lnSpc>
                <a:spcPct val="109000"/>
              </a:lnSpc>
              <a:defRPr/>
            </a:lvl3pPr>
            <a:lvl4pPr marL="1152000" indent="-288000" defTabSz="1152000">
              <a:lnSpc>
                <a:spcPct val="109000"/>
              </a:lnSpc>
              <a:defRPr/>
            </a:lvl4pPr>
            <a:lvl5pPr marL="1440000" indent="-288000" defTabSz="1440000">
              <a:lnSpc>
                <a:spcPct val="109000"/>
              </a:lnSpc>
              <a:defRPr/>
            </a:lvl5pPr>
          </a:lstStyle>
          <a:p>
            <a:pPr lvl="0"/>
            <a:r>
              <a:rPr lang="nl-NL" dirty="0"/>
              <a:t>Klik voor 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BC4BBE7-A4D0-4ECC-8BEB-8E55397C7E54}"/>
              </a:ext>
            </a:extLst>
          </p:cNvPr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F4ABDE7-3C06-EA34-2C98-A86F723CB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60000"/>
            <a:ext cx="7111481" cy="648000"/>
          </a:xfrm>
          <a:solidFill>
            <a:schemeClr val="accent4"/>
          </a:solidFill>
        </p:spPr>
        <p:txBody>
          <a:bodyPr lIns="72000" tIns="72000" rIns="72000" bIns="72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9701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links recht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47C9F9B3-AD85-4A45-A057-892FCECF51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0"/>
            <a:ext cx="4724281" cy="6858000"/>
          </a:xfrm>
          <a:prstGeom prst="rect">
            <a:avLst/>
          </a:prstGeom>
          <a:ln>
            <a:noFill/>
          </a:ln>
        </p:spPr>
        <p:txBody>
          <a:bodyPr anchor="t" anchorCtr="0">
            <a:noAutofit/>
          </a:bodyPr>
          <a:lstStyle>
            <a:lvl2pPr marL="342900" indent="0" algn="ctr">
              <a:buFontTx/>
              <a:buNone/>
              <a:defRPr/>
            </a:lvl2pPr>
          </a:lstStyle>
          <a:p>
            <a:pPr lvl="1"/>
            <a:r>
              <a:rPr lang="nl-BE" dirty="0"/>
              <a:t>Voeg afbeelding in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F34E53-C96E-480A-873E-248E7E133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0006" y="360000"/>
            <a:ext cx="5966729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invoegen</a:t>
            </a:r>
            <a:endParaRPr lang="nl-BE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BDECA3D-B082-4699-9A0A-BE0010B4BA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00006" y="1260000"/>
            <a:ext cx="5966729" cy="5333542"/>
          </a:xfrm>
          <a:prstGeom prst="rect">
            <a:avLst/>
          </a:prstGeom>
        </p:spPr>
        <p:txBody>
          <a:bodyPr/>
          <a:lstStyle>
            <a:lvl1pPr marL="288000" indent="-288000" defTabSz="288000">
              <a:lnSpc>
                <a:spcPct val="109000"/>
              </a:lnSpc>
              <a:tabLst/>
              <a:defRPr/>
            </a:lvl1pPr>
            <a:lvl2pPr marL="576000" indent="-288000" defTabSz="576000">
              <a:lnSpc>
                <a:spcPct val="109000"/>
              </a:lnSpc>
              <a:tabLst/>
              <a:defRPr/>
            </a:lvl2pPr>
            <a:lvl3pPr marL="864000" indent="-288000" defTabSz="864000">
              <a:lnSpc>
                <a:spcPct val="109000"/>
              </a:lnSpc>
              <a:defRPr/>
            </a:lvl3pPr>
            <a:lvl4pPr marL="1152000" indent="-288000" defTabSz="1152000">
              <a:lnSpc>
                <a:spcPct val="109000"/>
              </a:lnSpc>
              <a:defRPr/>
            </a:lvl4pPr>
            <a:lvl5pPr marL="1440000" indent="-288000" defTabSz="1440000">
              <a:lnSpc>
                <a:spcPct val="109000"/>
              </a:lnSpc>
              <a:defRPr/>
            </a:lvl5pPr>
          </a:lstStyle>
          <a:p>
            <a:pPr lvl="0"/>
            <a:r>
              <a:rPr lang="nl-NL" dirty="0"/>
              <a:t>Klik voor 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CA796F5-9B78-413D-ACA0-606C0B69D1EC}"/>
              </a:ext>
            </a:extLst>
          </p:cNvPr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3129149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links rechthoek (titel in k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47C9F9B3-AD85-4A45-A057-892FCECF51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0"/>
            <a:ext cx="4724281" cy="6858000"/>
          </a:xfrm>
          <a:prstGeom prst="rect">
            <a:avLst/>
          </a:prstGeom>
          <a:ln>
            <a:noFill/>
          </a:ln>
        </p:spPr>
        <p:txBody>
          <a:bodyPr anchor="t" anchorCtr="0">
            <a:noAutofit/>
          </a:bodyPr>
          <a:lstStyle>
            <a:lvl2pPr marL="342900" indent="0" algn="ctr">
              <a:buFontTx/>
              <a:buNone/>
              <a:defRPr/>
            </a:lvl2pPr>
          </a:lstStyle>
          <a:p>
            <a:pPr lvl="1"/>
            <a:r>
              <a:rPr lang="nl-BE" dirty="0"/>
              <a:t>Voeg afbeelding in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BDECA3D-B082-4699-9A0A-BE0010B4BA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00006" y="1260000"/>
            <a:ext cx="5966729" cy="5333542"/>
          </a:xfrm>
          <a:prstGeom prst="rect">
            <a:avLst/>
          </a:prstGeom>
        </p:spPr>
        <p:txBody>
          <a:bodyPr/>
          <a:lstStyle>
            <a:lvl1pPr marL="288000" indent="-288000" defTabSz="288000">
              <a:lnSpc>
                <a:spcPct val="109000"/>
              </a:lnSpc>
              <a:tabLst/>
              <a:defRPr/>
            </a:lvl1pPr>
            <a:lvl2pPr marL="576000" indent="-288000" defTabSz="576000">
              <a:lnSpc>
                <a:spcPct val="109000"/>
              </a:lnSpc>
              <a:tabLst/>
              <a:defRPr/>
            </a:lvl2pPr>
            <a:lvl3pPr marL="864000" indent="-288000" defTabSz="864000">
              <a:lnSpc>
                <a:spcPct val="109000"/>
              </a:lnSpc>
              <a:defRPr/>
            </a:lvl3pPr>
            <a:lvl4pPr marL="1152000" indent="-288000" defTabSz="1152000">
              <a:lnSpc>
                <a:spcPct val="109000"/>
              </a:lnSpc>
              <a:defRPr/>
            </a:lvl4pPr>
            <a:lvl5pPr marL="1440000" indent="-288000" defTabSz="1440000">
              <a:lnSpc>
                <a:spcPct val="109000"/>
              </a:lnSpc>
              <a:defRPr/>
            </a:lvl5pPr>
          </a:lstStyle>
          <a:p>
            <a:pPr lvl="0"/>
            <a:r>
              <a:rPr lang="nl-NL" dirty="0"/>
              <a:t>Klik voor 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CA796F5-9B78-413D-ACA0-606C0B69D1EC}"/>
              </a:ext>
            </a:extLst>
          </p:cNvPr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481BAD1-547C-E58E-5EC8-82D7062D0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0006" y="360000"/>
            <a:ext cx="5927994" cy="648000"/>
          </a:xfrm>
          <a:solidFill>
            <a:schemeClr val="accent4"/>
          </a:solidFill>
        </p:spPr>
        <p:txBody>
          <a:bodyPr lIns="72000" tIns="72000" rIns="72000" bIns="72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5999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F19BD3BA-1417-4506-BFB8-DBB98CA7CDCC}"/>
              </a:ext>
            </a:extLst>
          </p:cNvPr>
          <p:cNvSpPr>
            <a:spLocks/>
          </p:cNvSpPr>
          <p:nvPr userDrawn="1"/>
        </p:nvSpPr>
        <p:spPr>
          <a:xfrm>
            <a:off x="-9681" y="-6574"/>
            <a:ext cx="8767316" cy="6903317"/>
          </a:xfrm>
          <a:custGeom>
            <a:avLst/>
            <a:gdLst>
              <a:gd name="connsiteX0" fmla="*/ 0 w 7767110"/>
              <a:gd name="connsiteY0" fmla="*/ 0 h 6916298"/>
              <a:gd name="connsiteX1" fmla="*/ 5796136 w 7767110"/>
              <a:gd name="connsiteY1" fmla="*/ 0 h 6916298"/>
              <a:gd name="connsiteX2" fmla="*/ 7767110 w 7767110"/>
              <a:gd name="connsiteY2" fmla="*/ 6914670 h 6916298"/>
              <a:gd name="connsiteX3" fmla="*/ 5796136 w 7767110"/>
              <a:gd name="connsiteY3" fmla="*/ 6914670 h 6916298"/>
              <a:gd name="connsiteX4" fmla="*/ 5796136 w 7767110"/>
              <a:gd name="connsiteY4" fmla="*/ 6916298 h 6916298"/>
              <a:gd name="connsiteX5" fmla="*/ 0 w 7767110"/>
              <a:gd name="connsiteY5" fmla="*/ 6916298 h 6916298"/>
              <a:gd name="connsiteX0" fmla="*/ 1807618 w 7767110"/>
              <a:gd name="connsiteY0" fmla="*/ 475440 h 6916298"/>
              <a:gd name="connsiteX1" fmla="*/ 5796136 w 7767110"/>
              <a:gd name="connsiteY1" fmla="*/ 0 h 6916298"/>
              <a:gd name="connsiteX2" fmla="*/ 7767110 w 7767110"/>
              <a:gd name="connsiteY2" fmla="*/ 6914670 h 6916298"/>
              <a:gd name="connsiteX3" fmla="*/ 5796136 w 7767110"/>
              <a:gd name="connsiteY3" fmla="*/ 6914670 h 6916298"/>
              <a:gd name="connsiteX4" fmla="*/ 5796136 w 7767110"/>
              <a:gd name="connsiteY4" fmla="*/ 6916298 h 6916298"/>
              <a:gd name="connsiteX5" fmla="*/ 0 w 7767110"/>
              <a:gd name="connsiteY5" fmla="*/ 6916298 h 6916298"/>
              <a:gd name="connsiteX6" fmla="*/ 1807618 w 7767110"/>
              <a:gd name="connsiteY6" fmla="*/ 475440 h 6916298"/>
              <a:gd name="connsiteX0" fmla="*/ 1167420 w 7767110"/>
              <a:gd name="connsiteY0" fmla="*/ 9413 h 6916298"/>
              <a:gd name="connsiteX1" fmla="*/ 5796136 w 7767110"/>
              <a:gd name="connsiteY1" fmla="*/ 0 h 6916298"/>
              <a:gd name="connsiteX2" fmla="*/ 7767110 w 7767110"/>
              <a:gd name="connsiteY2" fmla="*/ 6914670 h 6916298"/>
              <a:gd name="connsiteX3" fmla="*/ 5796136 w 7767110"/>
              <a:gd name="connsiteY3" fmla="*/ 6914670 h 6916298"/>
              <a:gd name="connsiteX4" fmla="*/ 5796136 w 7767110"/>
              <a:gd name="connsiteY4" fmla="*/ 6916298 h 6916298"/>
              <a:gd name="connsiteX5" fmla="*/ 0 w 7767110"/>
              <a:gd name="connsiteY5" fmla="*/ 6916298 h 6916298"/>
              <a:gd name="connsiteX6" fmla="*/ 1167420 w 7767110"/>
              <a:gd name="connsiteY6" fmla="*/ 9413 h 6916298"/>
              <a:gd name="connsiteX0" fmla="*/ 0 w 6599690"/>
              <a:gd name="connsiteY0" fmla="*/ 9413 h 6916298"/>
              <a:gd name="connsiteX1" fmla="*/ 4628716 w 6599690"/>
              <a:gd name="connsiteY1" fmla="*/ 0 h 6916298"/>
              <a:gd name="connsiteX2" fmla="*/ 6599690 w 6599690"/>
              <a:gd name="connsiteY2" fmla="*/ 6914670 h 6916298"/>
              <a:gd name="connsiteX3" fmla="*/ 4628716 w 6599690"/>
              <a:gd name="connsiteY3" fmla="*/ 6914670 h 6916298"/>
              <a:gd name="connsiteX4" fmla="*/ 4628716 w 6599690"/>
              <a:gd name="connsiteY4" fmla="*/ 6916298 h 6916298"/>
              <a:gd name="connsiteX5" fmla="*/ 268318 w 6599690"/>
              <a:gd name="connsiteY5" fmla="*/ 6902176 h 6916298"/>
              <a:gd name="connsiteX6" fmla="*/ 0 w 6599690"/>
              <a:gd name="connsiteY6" fmla="*/ 9413 h 6916298"/>
              <a:gd name="connsiteX0" fmla="*/ 9415 w 6609105"/>
              <a:gd name="connsiteY0" fmla="*/ 9413 h 6916298"/>
              <a:gd name="connsiteX1" fmla="*/ 4638131 w 6609105"/>
              <a:gd name="connsiteY1" fmla="*/ 0 h 6916298"/>
              <a:gd name="connsiteX2" fmla="*/ 6609105 w 6609105"/>
              <a:gd name="connsiteY2" fmla="*/ 6914670 h 6916298"/>
              <a:gd name="connsiteX3" fmla="*/ 4638131 w 6609105"/>
              <a:gd name="connsiteY3" fmla="*/ 6914670 h 6916298"/>
              <a:gd name="connsiteX4" fmla="*/ 4638131 w 6609105"/>
              <a:gd name="connsiteY4" fmla="*/ 6916298 h 6916298"/>
              <a:gd name="connsiteX5" fmla="*/ 0 w 6609105"/>
              <a:gd name="connsiteY5" fmla="*/ 6911591 h 6916298"/>
              <a:gd name="connsiteX6" fmla="*/ 9415 w 6609105"/>
              <a:gd name="connsiteY6" fmla="*/ 9413 h 6916298"/>
              <a:gd name="connsiteX0" fmla="*/ 9415 w 6609105"/>
              <a:gd name="connsiteY0" fmla="*/ 9413 h 6934728"/>
              <a:gd name="connsiteX1" fmla="*/ 4638131 w 6609105"/>
              <a:gd name="connsiteY1" fmla="*/ 0 h 6934728"/>
              <a:gd name="connsiteX2" fmla="*/ 6609105 w 6609105"/>
              <a:gd name="connsiteY2" fmla="*/ 6934728 h 6934728"/>
              <a:gd name="connsiteX3" fmla="*/ 4638131 w 6609105"/>
              <a:gd name="connsiteY3" fmla="*/ 6914670 h 6934728"/>
              <a:gd name="connsiteX4" fmla="*/ 4638131 w 6609105"/>
              <a:gd name="connsiteY4" fmla="*/ 6916298 h 6934728"/>
              <a:gd name="connsiteX5" fmla="*/ 0 w 6609105"/>
              <a:gd name="connsiteY5" fmla="*/ 6911591 h 6934728"/>
              <a:gd name="connsiteX6" fmla="*/ 9415 w 6609105"/>
              <a:gd name="connsiteY6" fmla="*/ 9413 h 6934728"/>
              <a:gd name="connsiteX0" fmla="*/ 0 w 6611724"/>
              <a:gd name="connsiteY0" fmla="*/ 0 h 6941361"/>
              <a:gd name="connsiteX1" fmla="*/ 4640750 w 6611724"/>
              <a:gd name="connsiteY1" fmla="*/ 6633 h 6941361"/>
              <a:gd name="connsiteX2" fmla="*/ 6611724 w 6611724"/>
              <a:gd name="connsiteY2" fmla="*/ 6941361 h 6941361"/>
              <a:gd name="connsiteX3" fmla="*/ 4640750 w 6611724"/>
              <a:gd name="connsiteY3" fmla="*/ 6921303 h 6941361"/>
              <a:gd name="connsiteX4" fmla="*/ 4640750 w 6611724"/>
              <a:gd name="connsiteY4" fmla="*/ 6922931 h 6941361"/>
              <a:gd name="connsiteX5" fmla="*/ 2619 w 6611724"/>
              <a:gd name="connsiteY5" fmla="*/ 6918224 h 6941361"/>
              <a:gd name="connsiteX6" fmla="*/ 0 w 6611724"/>
              <a:gd name="connsiteY6" fmla="*/ 0 h 6941361"/>
              <a:gd name="connsiteX0" fmla="*/ 0 w 6611724"/>
              <a:gd name="connsiteY0" fmla="*/ 0 h 6941361"/>
              <a:gd name="connsiteX1" fmla="*/ 4640750 w 6611724"/>
              <a:gd name="connsiteY1" fmla="*/ 6633 h 6941361"/>
              <a:gd name="connsiteX2" fmla="*/ 6611724 w 6611724"/>
              <a:gd name="connsiteY2" fmla="*/ 6941361 h 6941361"/>
              <a:gd name="connsiteX3" fmla="*/ 4640750 w 6611724"/>
              <a:gd name="connsiteY3" fmla="*/ 6921303 h 6941361"/>
              <a:gd name="connsiteX4" fmla="*/ 4640750 w 6611724"/>
              <a:gd name="connsiteY4" fmla="*/ 6922931 h 6941361"/>
              <a:gd name="connsiteX5" fmla="*/ 2619 w 6611724"/>
              <a:gd name="connsiteY5" fmla="*/ 6938282 h 6941361"/>
              <a:gd name="connsiteX6" fmla="*/ 0 w 6611724"/>
              <a:gd name="connsiteY6" fmla="*/ 0 h 694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1724" h="6941361">
                <a:moveTo>
                  <a:pt x="0" y="0"/>
                </a:moveTo>
                <a:lnTo>
                  <a:pt x="4640750" y="6633"/>
                </a:lnTo>
                <a:lnTo>
                  <a:pt x="6611724" y="6941361"/>
                </a:lnTo>
                <a:lnTo>
                  <a:pt x="4640750" y="6921303"/>
                </a:lnTo>
                <a:lnTo>
                  <a:pt x="4640750" y="6922931"/>
                </a:lnTo>
                <a:lnTo>
                  <a:pt x="2619" y="6938282"/>
                </a:lnTo>
                <a:cubicBezTo>
                  <a:pt x="2619" y="4632849"/>
                  <a:pt x="0" y="230543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800">
              <a:latin typeface="+mn-lt"/>
            </a:endParaRPr>
          </a:p>
        </p:txBody>
      </p:sp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54D79DA9-09FB-46AD-9BD2-8BE456118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"/>
            <a:ext cx="6096000" cy="6871835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1959429 w 4572000"/>
              <a:gd name="connsiteY3" fmla="*/ 6844005 h 6858000"/>
              <a:gd name="connsiteX4" fmla="*/ 0 w 4572000"/>
              <a:gd name="connsiteY4" fmla="*/ 0 h 6858000"/>
              <a:gd name="connsiteX0" fmla="*/ 0 w 4572000"/>
              <a:gd name="connsiteY0" fmla="*/ 0 h 6871835"/>
              <a:gd name="connsiteX1" fmla="*/ 4572000 w 4572000"/>
              <a:gd name="connsiteY1" fmla="*/ 0 h 6871835"/>
              <a:gd name="connsiteX2" fmla="*/ 4572000 w 4572000"/>
              <a:gd name="connsiteY2" fmla="*/ 6858000 h 6871835"/>
              <a:gd name="connsiteX3" fmla="*/ 1959429 w 4572000"/>
              <a:gd name="connsiteY3" fmla="*/ 6871835 h 6871835"/>
              <a:gd name="connsiteX4" fmla="*/ 0 w 4572000"/>
              <a:gd name="connsiteY4" fmla="*/ 0 h 687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871835">
                <a:moveTo>
                  <a:pt x="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1959429" y="687183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anchor="t" anchorCtr="0">
            <a:noAutofit/>
          </a:bodyPr>
          <a:lstStyle>
            <a:lvl2pPr marL="342900" indent="0" algn="ctr">
              <a:buFontTx/>
              <a:buNone/>
              <a:defRPr/>
            </a:lvl2pPr>
          </a:lstStyle>
          <a:p>
            <a:pPr lvl="1"/>
            <a:r>
              <a:rPr lang="nl-BE" dirty="0"/>
              <a:t>Voeg afbeelding in</a:t>
            </a:r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A354A127-9664-4BCF-9CCF-7B67EA3D8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84" y="1095003"/>
            <a:ext cx="5438192" cy="1200329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titel: Contact, Meer info…</a:t>
            </a:r>
            <a:endParaRPr lang="nl-BE" dirty="0"/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BDF1675A-F65E-4E54-9680-7F56A3A550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232" y="2541194"/>
            <a:ext cx="7165479" cy="301437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Typ contactgegevens, website…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3D0BA31-7CCC-484D-A9F1-FF8411A99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01" y="5727271"/>
            <a:ext cx="1557531" cy="6705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64848C5-FEEB-4745-A5D9-3006D6237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23" y="540000"/>
            <a:ext cx="2123077" cy="82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78E343C-696F-06DC-E1C3-A689B441AB3A}"/>
              </a:ext>
            </a:extLst>
          </p:cNvPr>
          <p:cNvSpPr txBox="1"/>
          <p:nvPr userDrawn="1"/>
        </p:nvSpPr>
        <p:spPr>
          <a:xfrm>
            <a:off x="5175528" y="6001832"/>
            <a:ext cx="2550301" cy="396000"/>
          </a:xfrm>
          <a:prstGeom prst="roundRect">
            <a:avLst>
              <a:gd name="adj" fmla="val 18016"/>
            </a:avLst>
          </a:prstGeom>
          <a:solidFill>
            <a:schemeClr val="accent4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1"/>
                </a:solidFill>
              </a:rPr>
              <a:t>www.integratie-inburgering.be</a:t>
            </a:r>
            <a:endParaRPr lang="nl-B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met beeld - titel onder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84CEAAE9-CFBB-4AAC-9B92-5769A985DB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947" y="0"/>
            <a:ext cx="12197947" cy="5387898"/>
          </a:xfrm>
          <a:custGeom>
            <a:avLst/>
            <a:gdLst>
              <a:gd name="connsiteX0" fmla="*/ 0 w 9144000"/>
              <a:gd name="connsiteY0" fmla="*/ 0 h 5410200"/>
              <a:gd name="connsiteX1" fmla="*/ 9144000 w 9144000"/>
              <a:gd name="connsiteY1" fmla="*/ 0 h 5410200"/>
              <a:gd name="connsiteX2" fmla="*/ 9144000 w 9144000"/>
              <a:gd name="connsiteY2" fmla="*/ 5410200 h 5410200"/>
              <a:gd name="connsiteX3" fmla="*/ 0 w 9144000"/>
              <a:gd name="connsiteY3" fmla="*/ 5410200 h 5410200"/>
              <a:gd name="connsiteX4" fmla="*/ 0 w 9144000"/>
              <a:gd name="connsiteY4" fmla="*/ 0 h 5410200"/>
              <a:gd name="connsiteX0" fmla="*/ 0 w 9144000"/>
              <a:gd name="connsiteY0" fmla="*/ 0 h 5410200"/>
              <a:gd name="connsiteX1" fmla="*/ 9144000 w 9144000"/>
              <a:gd name="connsiteY1" fmla="*/ 0 h 5410200"/>
              <a:gd name="connsiteX2" fmla="*/ 9144000 w 9144000"/>
              <a:gd name="connsiteY2" fmla="*/ 3438664 h 5410200"/>
              <a:gd name="connsiteX3" fmla="*/ 0 w 9144000"/>
              <a:gd name="connsiteY3" fmla="*/ 5410200 h 5410200"/>
              <a:gd name="connsiteX4" fmla="*/ 0 w 9144000"/>
              <a:gd name="connsiteY4" fmla="*/ 0 h 5410200"/>
              <a:gd name="connsiteX0" fmla="*/ 4460 w 9148460"/>
              <a:gd name="connsiteY0" fmla="*/ 0 h 5387898"/>
              <a:gd name="connsiteX1" fmla="*/ 9148460 w 9148460"/>
              <a:gd name="connsiteY1" fmla="*/ 0 h 5387898"/>
              <a:gd name="connsiteX2" fmla="*/ 9148460 w 9148460"/>
              <a:gd name="connsiteY2" fmla="*/ 3438664 h 5387898"/>
              <a:gd name="connsiteX3" fmla="*/ 0 w 9148460"/>
              <a:gd name="connsiteY3" fmla="*/ 5387898 h 5387898"/>
              <a:gd name="connsiteX4" fmla="*/ 4460 w 9148460"/>
              <a:gd name="connsiteY4" fmla="*/ 0 h 538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60" h="5387898">
                <a:moveTo>
                  <a:pt x="4460" y="0"/>
                </a:moveTo>
                <a:lnTo>
                  <a:pt x="9148460" y="0"/>
                </a:lnTo>
                <a:lnTo>
                  <a:pt x="9148460" y="3438664"/>
                </a:lnTo>
                <a:lnTo>
                  <a:pt x="0" y="5387898"/>
                </a:lnTo>
                <a:cubicBezTo>
                  <a:pt x="1487" y="3591932"/>
                  <a:pt x="2973" y="1795966"/>
                  <a:pt x="4460" y="0"/>
                </a:cubicBez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Voeg afbeelding in via pictogram in het midden</a:t>
            </a:r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8E3E29B-96C3-42C9-B000-A6738A0BEE3F}"/>
              </a:ext>
            </a:extLst>
          </p:cNvPr>
          <p:cNvSpPr/>
          <p:nvPr userDrawn="1"/>
        </p:nvSpPr>
        <p:spPr>
          <a:xfrm>
            <a:off x="1" y="3426970"/>
            <a:ext cx="12197948" cy="3431029"/>
          </a:xfrm>
          <a:custGeom>
            <a:avLst/>
            <a:gdLst>
              <a:gd name="connsiteX0" fmla="*/ 0 w 9144000"/>
              <a:gd name="connsiteY0" fmla="*/ 0 h 1408302"/>
              <a:gd name="connsiteX1" fmla="*/ 9144000 w 9144000"/>
              <a:gd name="connsiteY1" fmla="*/ 0 h 1408302"/>
              <a:gd name="connsiteX2" fmla="*/ 9144000 w 9144000"/>
              <a:gd name="connsiteY2" fmla="*/ 1408302 h 1408302"/>
              <a:gd name="connsiteX3" fmla="*/ 0 w 9144000"/>
              <a:gd name="connsiteY3" fmla="*/ 1408302 h 1408302"/>
              <a:gd name="connsiteX4" fmla="*/ 0 w 9144000"/>
              <a:gd name="connsiteY4" fmla="*/ 0 h 1408302"/>
              <a:gd name="connsiteX0" fmla="*/ 0 w 9149317"/>
              <a:gd name="connsiteY0" fmla="*/ 1956391 h 3364693"/>
              <a:gd name="connsiteX1" fmla="*/ 9149317 w 9149317"/>
              <a:gd name="connsiteY1" fmla="*/ 0 h 3364693"/>
              <a:gd name="connsiteX2" fmla="*/ 9144000 w 9149317"/>
              <a:gd name="connsiteY2" fmla="*/ 3364693 h 3364693"/>
              <a:gd name="connsiteX3" fmla="*/ 0 w 9149317"/>
              <a:gd name="connsiteY3" fmla="*/ 3364693 h 3364693"/>
              <a:gd name="connsiteX4" fmla="*/ 0 w 9149317"/>
              <a:gd name="connsiteY4" fmla="*/ 1956391 h 3364693"/>
              <a:gd name="connsiteX0" fmla="*/ 0 w 9144511"/>
              <a:gd name="connsiteY0" fmla="*/ 2397331 h 3805633"/>
              <a:gd name="connsiteX1" fmla="*/ 9144000 w 9144511"/>
              <a:gd name="connsiteY1" fmla="*/ 0 h 3805633"/>
              <a:gd name="connsiteX2" fmla="*/ 9144000 w 9144511"/>
              <a:gd name="connsiteY2" fmla="*/ 3805633 h 3805633"/>
              <a:gd name="connsiteX3" fmla="*/ 0 w 9144511"/>
              <a:gd name="connsiteY3" fmla="*/ 3805633 h 3805633"/>
              <a:gd name="connsiteX4" fmla="*/ 0 w 9144511"/>
              <a:gd name="connsiteY4" fmla="*/ 2397331 h 3805633"/>
              <a:gd name="connsiteX0" fmla="*/ 0 w 9144511"/>
              <a:gd name="connsiteY0" fmla="*/ 1961112 h 3805633"/>
              <a:gd name="connsiteX1" fmla="*/ 9144000 w 9144511"/>
              <a:gd name="connsiteY1" fmla="*/ 0 h 3805633"/>
              <a:gd name="connsiteX2" fmla="*/ 9144000 w 9144511"/>
              <a:gd name="connsiteY2" fmla="*/ 3805633 h 3805633"/>
              <a:gd name="connsiteX3" fmla="*/ 0 w 9144511"/>
              <a:gd name="connsiteY3" fmla="*/ 3805633 h 3805633"/>
              <a:gd name="connsiteX4" fmla="*/ 0 w 9144511"/>
              <a:gd name="connsiteY4" fmla="*/ 1961112 h 3805633"/>
              <a:gd name="connsiteX0" fmla="*/ 0 w 9148461"/>
              <a:gd name="connsiteY0" fmla="*/ 2402854 h 4247375"/>
              <a:gd name="connsiteX1" fmla="*/ 9148461 w 9148461"/>
              <a:gd name="connsiteY1" fmla="*/ 0 h 4247375"/>
              <a:gd name="connsiteX2" fmla="*/ 9144000 w 9148461"/>
              <a:gd name="connsiteY2" fmla="*/ 4247375 h 4247375"/>
              <a:gd name="connsiteX3" fmla="*/ 0 w 9148461"/>
              <a:gd name="connsiteY3" fmla="*/ 4247375 h 4247375"/>
              <a:gd name="connsiteX4" fmla="*/ 0 w 9148461"/>
              <a:gd name="connsiteY4" fmla="*/ 2402854 h 424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61" h="4247375">
                <a:moveTo>
                  <a:pt x="0" y="2402854"/>
                </a:moveTo>
                <a:lnTo>
                  <a:pt x="9148461" y="0"/>
                </a:lnTo>
                <a:cubicBezTo>
                  <a:pt x="9146689" y="1121564"/>
                  <a:pt x="9145772" y="3125811"/>
                  <a:pt x="9144000" y="4247375"/>
                </a:cubicBezTo>
                <a:lnTo>
                  <a:pt x="0" y="4247375"/>
                </a:lnTo>
                <a:lnTo>
                  <a:pt x="0" y="24028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F53CE9-7718-45B9-B852-37479363D0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655" y="5065662"/>
            <a:ext cx="7660144" cy="541968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ondertitel in te voegen</a:t>
            </a:r>
            <a:endParaRPr lang="nl-BE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43DEA7C3-7C31-412A-959B-2ECAC8345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0289" y="4454776"/>
            <a:ext cx="6558510" cy="602167"/>
          </a:xfrm>
        </p:spPr>
        <p:txBody>
          <a:bodyPr lIns="0" tIns="0" rIns="0" bIns="0" anchor="b" anchorCtr="0"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7F0A344A-6E3C-40DE-BBD2-6C055E69D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2799" y="5605832"/>
            <a:ext cx="3695999" cy="396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DD/MM/JJJJ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2EA9145-8256-4ACF-B60C-FAFDC1990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01" y="5727271"/>
            <a:ext cx="1557531" cy="67056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2D0220D-91E0-4BE3-8F59-C422DF9036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23" y="540000"/>
            <a:ext cx="2123077" cy="82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760F4A9-211B-986A-3E48-97BD85705B21}"/>
              </a:ext>
            </a:extLst>
          </p:cNvPr>
          <p:cNvSpPr txBox="1"/>
          <p:nvPr userDrawn="1"/>
        </p:nvSpPr>
        <p:spPr>
          <a:xfrm>
            <a:off x="8998498" y="6001832"/>
            <a:ext cx="2550301" cy="396000"/>
          </a:xfrm>
          <a:prstGeom prst="roundRect">
            <a:avLst>
              <a:gd name="adj" fmla="val 18016"/>
            </a:avLst>
          </a:prstGeom>
          <a:solidFill>
            <a:schemeClr val="accent4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1"/>
                </a:solidFill>
              </a:rPr>
              <a:t>www.integratie-inburgering.be</a:t>
            </a:r>
            <a:endParaRPr lang="nl-B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12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met beeld - titel op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84CEAAE9-CFBB-4AAC-9B92-5769A985DB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947" y="0"/>
            <a:ext cx="12197947" cy="5387898"/>
          </a:xfrm>
          <a:custGeom>
            <a:avLst/>
            <a:gdLst>
              <a:gd name="connsiteX0" fmla="*/ 0 w 9144000"/>
              <a:gd name="connsiteY0" fmla="*/ 0 h 5410200"/>
              <a:gd name="connsiteX1" fmla="*/ 9144000 w 9144000"/>
              <a:gd name="connsiteY1" fmla="*/ 0 h 5410200"/>
              <a:gd name="connsiteX2" fmla="*/ 9144000 w 9144000"/>
              <a:gd name="connsiteY2" fmla="*/ 5410200 h 5410200"/>
              <a:gd name="connsiteX3" fmla="*/ 0 w 9144000"/>
              <a:gd name="connsiteY3" fmla="*/ 5410200 h 5410200"/>
              <a:gd name="connsiteX4" fmla="*/ 0 w 9144000"/>
              <a:gd name="connsiteY4" fmla="*/ 0 h 5410200"/>
              <a:gd name="connsiteX0" fmla="*/ 0 w 9144000"/>
              <a:gd name="connsiteY0" fmla="*/ 0 h 5410200"/>
              <a:gd name="connsiteX1" fmla="*/ 9144000 w 9144000"/>
              <a:gd name="connsiteY1" fmla="*/ 0 h 5410200"/>
              <a:gd name="connsiteX2" fmla="*/ 9144000 w 9144000"/>
              <a:gd name="connsiteY2" fmla="*/ 3438664 h 5410200"/>
              <a:gd name="connsiteX3" fmla="*/ 0 w 9144000"/>
              <a:gd name="connsiteY3" fmla="*/ 5410200 h 5410200"/>
              <a:gd name="connsiteX4" fmla="*/ 0 w 9144000"/>
              <a:gd name="connsiteY4" fmla="*/ 0 h 5410200"/>
              <a:gd name="connsiteX0" fmla="*/ 4460 w 9148460"/>
              <a:gd name="connsiteY0" fmla="*/ 0 h 5387898"/>
              <a:gd name="connsiteX1" fmla="*/ 9148460 w 9148460"/>
              <a:gd name="connsiteY1" fmla="*/ 0 h 5387898"/>
              <a:gd name="connsiteX2" fmla="*/ 9148460 w 9148460"/>
              <a:gd name="connsiteY2" fmla="*/ 3438664 h 5387898"/>
              <a:gd name="connsiteX3" fmla="*/ 0 w 9148460"/>
              <a:gd name="connsiteY3" fmla="*/ 5387898 h 5387898"/>
              <a:gd name="connsiteX4" fmla="*/ 4460 w 9148460"/>
              <a:gd name="connsiteY4" fmla="*/ 0 h 538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60" h="5387898">
                <a:moveTo>
                  <a:pt x="4460" y="0"/>
                </a:moveTo>
                <a:lnTo>
                  <a:pt x="9148460" y="0"/>
                </a:lnTo>
                <a:lnTo>
                  <a:pt x="9148460" y="3438664"/>
                </a:lnTo>
                <a:lnTo>
                  <a:pt x="0" y="5387898"/>
                </a:lnTo>
                <a:cubicBezTo>
                  <a:pt x="1487" y="3591932"/>
                  <a:pt x="2973" y="1795966"/>
                  <a:pt x="4460" y="0"/>
                </a:cubicBez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Voeg afbeelding in via pictogram in het midden</a:t>
            </a:r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8E3E29B-96C3-42C9-B000-A6738A0BEE3F}"/>
              </a:ext>
            </a:extLst>
          </p:cNvPr>
          <p:cNvSpPr/>
          <p:nvPr userDrawn="1"/>
        </p:nvSpPr>
        <p:spPr>
          <a:xfrm>
            <a:off x="1" y="3426970"/>
            <a:ext cx="12197948" cy="3431029"/>
          </a:xfrm>
          <a:custGeom>
            <a:avLst/>
            <a:gdLst>
              <a:gd name="connsiteX0" fmla="*/ 0 w 9144000"/>
              <a:gd name="connsiteY0" fmla="*/ 0 h 1408302"/>
              <a:gd name="connsiteX1" fmla="*/ 9144000 w 9144000"/>
              <a:gd name="connsiteY1" fmla="*/ 0 h 1408302"/>
              <a:gd name="connsiteX2" fmla="*/ 9144000 w 9144000"/>
              <a:gd name="connsiteY2" fmla="*/ 1408302 h 1408302"/>
              <a:gd name="connsiteX3" fmla="*/ 0 w 9144000"/>
              <a:gd name="connsiteY3" fmla="*/ 1408302 h 1408302"/>
              <a:gd name="connsiteX4" fmla="*/ 0 w 9144000"/>
              <a:gd name="connsiteY4" fmla="*/ 0 h 1408302"/>
              <a:gd name="connsiteX0" fmla="*/ 0 w 9149317"/>
              <a:gd name="connsiteY0" fmla="*/ 1956391 h 3364693"/>
              <a:gd name="connsiteX1" fmla="*/ 9149317 w 9149317"/>
              <a:gd name="connsiteY1" fmla="*/ 0 h 3364693"/>
              <a:gd name="connsiteX2" fmla="*/ 9144000 w 9149317"/>
              <a:gd name="connsiteY2" fmla="*/ 3364693 h 3364693"/>
              <a:gd name="connsiteX3" fmla="*/ 0 w 9149317"/>
              <a:gd name="connsiteY3" fmla="*/ 3364693 h 3364693"/>
              <a:gd name="connsiteX4" fmla="*/ 0 w 9149317"/>
              <a:gd name="connsiteY4" fmla="*/ 1956391 h 3364693"/>
              <a:gd name="connsiteX0" fmla="*/ 0 w 9144511"/>
              <a:gd name="connsiteY0" fmla="*/ 2397331 h 3805633"/>
              <a:gd name="connsiteX1" fmla="*/ 9144000 w 9144511"/>
              <a:gd name="connsiteY1" fmla="*/ 0 h 3805633"/>
              <a:gd name="connsiteX2" fmla="*/ 9144000 w 9144511"/>
              <a:gd name="connsiteY2" fmla="*/ 3805633 h 3805633"/>
              <a:gd name="connsiteX3" fmla="*/ 0 w 9144511"/>
              <a:gd name="connsiteY3" fmla="*/ 3805633 h 3805633"/>
              <a:gd name="connsiteX4" fmla="*/ 0 w 9144511"/>
              <a:gd name="connsiteY4" fmla="*/ 2397331 h 3805633"/>
              <a:gd name="connsiteX0" fmla="*/ 0 w 9144511"/>
              <a:gd name="connsiteY0" fmla="*/ 1961112 h 3805633"/>
              <a:gd name="connsiteX1" fmla="*/ 9144000 w 9144511"/>
              <a:gd name="connsiteY1" fmla="*/ 0 h 3805633"/>
              <a:gd name="connsiteX2" fmla="*/ 9144000 w 9144511"/>
              <a:gd name="connsiteY2" fmla="*/ 3805633 h 3805633"/>
              <a:gd name="connsiteX3" fmla="*/ 0 w 9144511"/>
              <a:gd name="connsiteY3" fmla="*/ 3805633 h 3805633"/>
              <a:gd name="connsiteX4" fmla="*/ 0 w 9144511"/>
              <a:gd name="connsiteY4" fmla="*/ 1961112 h 3805633"/>
              <a:gd name="connsiteX0" fmla="*/ 0 w 9148461"/>
              <a:gd name="connsiteY0" fmla="*/ 2402854 h 4247375"/>
              <a:gd name="connsiteX1" fmla="*/ 9148461 w 9148461"/>
              <a:gd name="connsiteY1" fmla="*/ 0 h 4247375"/>
              <a:gd name="connsiteX2" fmla="*/ 9144000 w 9148461"/>
              <a:gd name="connsiteY2" fmla="*/ 4247375 h 4247375"/>
              <a:gd name="connsiteX3" fmla="*/ 0 w 9148461"/>
              <a:gd name="connsiteY3" fmla="*/ 4247375 h 4247375"/>
              <a:gd name="connsiteX4" fmla="*/ 0 w 9148461"/>
              <a:gd name="connsiteY4" fmla="*/ 2402854 h 424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61" h="4247375">
                <a:moveTo>
                  <a:pt x="0" y="2402854"/>
                </a:moveTo>
                <a:lnTo>
                  <a:pt x="9148461" y="0"/>
                </a:lnTo>
                <a:cubicBezTo>
                  <a:pt x="9146689" y="1121564"/>
                  <a:pt x="9145772" y="3125811"/>
                  <a:pt x="9144000" y="4247375"/>
                </a:cubicBezTo>
                <a:lnTo>
                  <a:pt x="0" y="4247375"/>
                </a:lnTo>
                <a:lnTo>
                  <a:pt x="0" y="24028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18DB3DB3-B172-4C01-9C71-50BC4E01AA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200" y="3163468"/>
            <a:ext cx="9600000" cy="11520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ondertitel in te voegen</a:t>
            </a:r>
            <a:endParaRPr lang="nl-BE" dirty="0"/>
          </a:p>
        </p:txBody>
      </p:sp>
      <p:sp>
        <p:nvSpPr>
          <p:cNvPr id="11" name="Titel 14">
            <a:extLst>
              <a:ext uri="{FF2B5EF4-FFF2-40B4-BE49-F238E27FC236}">
                <a16:creationId xmlns:a16="http://schemas.microsoft.com/office/drawing/2014/main" id="{254FB5EB-E144-483F-8904-A5237692C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200" y="1984277"/>
            <a:ext cx="9600000" cy="1152000"/>
          </a:xfrm>
        </p:spPr>
        <p:txBody>
          <a:bodyPr anchor="b" anchorCtr="0">
            <a:normAutofit/>
          </a:bodyPr>
          <a:lstStyle>
            <a:lvl1pPr algn="l">
              <a:defRPr sz="4000" b="1">
                <a:latin typeface="+mn-lt"/>
              </a:defRPr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  <p:sp>
        <p:nvSpPr>
          <p:cNvPr id="13" name="Tijdelijke aanduiding voor tekst 19">
            <a:extLst>
              <a:ext uri="{FF2B5EF4-FFF2-40B4-BE49-F238E27FC236}">
                <a16:creationId xmlns:a16="http://schemas.microsoft.com/office/drawing/2014/main" id="{FAF42C8C-1C08-4193-BDF1-437AACED65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00" y="4357435"/>
            <a:ext cx="3696000" cy="396000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l-BE" dirty="0"/>
              <a:t>DD/MM/JJJJ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6C04F29-975D-4AF6-98D3-7DCB57BEF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01" y="5727271"/>
            <a:ext cx="1557531" cy="67056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CA92699-E5C3-49CD-87F8-9DB40BE36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23" y="540000"/>
            <a:ext cx="2123077" cy="82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44C26EE-2683-C201-E6A8-86A3E0E07696}"/>
              </a:ext>
            </a:extLst>
          </p:cNvPr>
          <p:cNvSpPr txBox="1"/>
          <p:nvPr userDrawn="1"/>
        </p:nvSpPr>
        <p:spPr>
          <a:xfrm>
            <a:off x="8998498" y="6001832"/>
            <a:ext cx="2550301" cy="396000"/>
          </a:xfrm>
          <a:prstGeom prst="roundRect">
            <a:avLst>
              <a:gd name="adj" fmla="val 18016"/>
            </a:avLst>
          </a:prstGeom>
          <a:solidFill>
            <a:schemeClr val="accent4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1"/>
                </a:solidFill>
              </a:rPr>
              <a:t>www.integratie-inburgering.be</a:t>
            </a:r>
            <a:endParaRPr lang="nl-B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95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met beeld - titel op foto en rechte 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>
            <a:extLst>
              <a:ext uri="{FF2B5EF4-FFF2-40B4-BE49-F238E27FC236}">
                <a16:creationId xmlns:a16="http://schemas.microsoft.com/office/drawing/2014/main" id="{0824967E-59A6-2266-8AC4-B3DD13CB66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E3EFD7"/>
          </a:solidFill>
        </p:spPr>
        <p:txBody>
          <a:bodyPr/>
          <a:lstStyle>
            <a:lvl2pPr>
              <a:defRPr/>
            </a:lvl2pPr>
          </a:lstStyle>
          <a:p>
            <a:pPr lvl="0"/>
            <a:r>
              <a:rPr lang="nl-BE" dirty="0"/>
              <a:t>Voeg afbeelding in via pictogram in het midden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7003BC0-154B-1C99-2079-8C9123C2AA54}"/>
              </a:ext>
            </a:extLst>
          </p:cNvPr>
          <p:cNvSpPr/>
          <p:nvPr userDrawn="1"/>
        </p:nvSpPr>
        <p:spPr>
          <a:xfrm>
            <a:off x="-5947" y="5299969"/>
            <a:ext cx="12197947" cy="15580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18DB3DB3-B172-4C01-9C71-50BC4E01AA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201" y="2933304"/>
            <a:ext cx="9600000" cy="11520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ondertitel in te voegen</a:t>
            </a:r>
            <a:endParaRPr lang="nl-BE" dirty="0"/>
          </a:p>
        </p:txBody>
      </p:sp>
      <p:sp>
        <p:nvSpPr>
          <p:cNvPr id="11" name="Titel 14">
            <a:extLst>
              <a:ext uri="{FF2B5EF4-FFF2-40B4-BE49-F238E27FC236}">
                <a16:creationId xmlns:a16="http://schemas.microsoft.com/office/drawing/2014/main" id="{254FB5EB-E144-483F-8904-A5237692C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201" y="1754113"/>
            <a:ext cx="9600000" cy="1152000"/>
          </a:xfrm>
        </p:spPr>
        <p:txBody>
          <a:bodyPr anchor="b" anchorCtr="0">
            <a:normAutofit/>
          </a:bodyPr>
          <a:lstStyle>
            <a:lvl1pPr algn="l">
              <a:defRPr sz="4000" b="1">
                <a:latin typeface="+mn-lt"/>
              </a:defRPr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  <p:sp>
        <p:nvSpPr>
          <p:cNvPr id="13" name="Tijdelijke aanduiding voor tekst 19">
            <a:extLst>
              <a:ext uri="{FF2B5EF4-FFF2-40B4-BE49-F238E27FC236}">
                <a16:creationId xmlns:a16="http://schemas.microsoft.com/office/drawing/2014/main" id="{FAF42C8C-1C08-4193-BDF1-437AACED65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01" y="4095753"/>
            <a:ext cx="3696000" cy="396000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l-BE" dirty="0"/>
              <a:t>DD/MM/JJJJ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CA92699-E5C3-49CD-87F8-9DB40BE36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23" y="495190"/>
            <a:ext cx="2123077" cy="82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3B209B0-D2D5-8152-B6F4-5CFC4DE566D2}"/>
              </a:ext>
            </a:extLst>
          </p:cNvPr>
          <p:cNvSpPr txBox="1"/>
          <p:nvPr userDrawn="1"/>
        </p:nvSpPr>
        <p:spPr>
          <a:xfrm>
            <a:off x="8998497" y="6001832"/>
            <a:ext cx="2550301" cy="396000"/>
          </a:xfrm>
          <a:prstGeom prst="roundRect">
            <a:avLst>
              <a:gd name="adj" fmla="val 18016"/>
            </a:avLst>
          </a:prstGeom>
          <a:solidFill>
            <a:schemeClr val="accent4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1"/>
                </a:solidFill>
              </a:rPr>
              <a:t>www.integratie-inburgering.be</a:t>
            </a:r>
            <a:endParaRPr lang="nl-BE" sz="1400" dirty="0">
              <a:solidFill>
                <a:schemeClr val="bg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9B6CDCF-6A97-7141-2DE3-37B3D2929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00" y="5727271"/>
            <a:ext cx="1557531" cy="67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26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zonder titel - logo's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4">
            <a:extLst>
              <a:ext uri="{FF2B5EF4-FFF2-40B4-BE49-F238E27FC236}">
                <a16:creationId xmlns:a16="http://schemas.microsoft.com/office/drawing/2014/main" id="{33C9D892-F6FE-4405-A43E-1C6933CEED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E3EFD7"/>
          </a:solidFill>
        </p:spPr>
        <p:txBody>
          <a:bodyPr/>
          <a:lstStyle>
            <a:lvl2pPr>
              <a:defRPr/>
            </a:lvl2pPr>
          </a:lstStyle>
          <a:p>
            <a:pPr lvl="0"/>
            <a:r>
              <a:rPr lang="nl-BE" dirty="0"/>
              <a:t>Voeg afbeelding in via pictogram in het midden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C2DF363-4161-4C48-AD49-110F9644DADE}"/>
              </a:ext>
            </a:extLst>
          </p:cNvPr>
          <p:cNvSpPr txBox="1"/>
          <p:nvPr userDrawn="1"/>
        </p:nvSpPr>
        <p:spPr>
          <a:xfrm>
            <a:off x="7838565" y="6105562"/>
            <a:ext cx="4353436" cy="748721"/>
          </a:xfrm>
          <a:prstGeom prst="rect">
            <a:avLst/>
          </a:prstGeom>
          <a:noFill/>
        </p:spPr>
        <p:txBody>
          <a:bodyPr wrap="square" rIns="482400" bIns="48240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1"/>
                </a:solidFill>
              </a:rPr>
              <a:t>www.integratie-inburgering.be</a:t>
            </a:r>
            <a:endParaRPr lang="nl-BE" sz="1400" dirty="0">
              <a:solidFill>
                <a:schemeClr val="bg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44415D0-078B-4680-8A86-E5BDF683C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01" y="5727271"/>
            <a:ext cx="1557531" cy="67056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A39F235-B037-4C23-9AFF-1221F065B7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23" y="540000"/>
            <a:ext cx="212307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zonder titel - logo's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4">
            <a:extLst>
              <a:ext uri="{FF2B5EF4-FFF2-40B4-BE49-F238E27FC236}">
                <a16:creationId xmlns:a16="http://schemas.microsoft.com/office/drawing/2014/main" id="{0DDB2573-4B9A-4D13-A3F6-44BAADDC65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E3EFD7"/>
          </a:solidFill>
        </p:spPr>
        <p:txBody>
          <a:bodyPr/>
          <a:lstStyle>
            <a:lvl2pPr>
              <a:defRPr/>
            </a:lvl2pPr>
          </a:lstStyle>
          <a:p>
            <a:pPr lvl="0"/>
            <a:r>
              <a:rPr lang="nl-BE" dirty="0"/>
              <a:t>Voeg afbeelding in via pictogram in het midden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F9100B-07CB-4FDE-BBAB-879DD18EF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5574080"/>
            <a:ext cx="1962398" cy="1070398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3C2DF363-4161-4C48-AD49-110F9644DADE}"/>
              </a:ext>
            </a:extLst>
          </p:cNvPr>
          <p:cNvSpPr txBox="1">
            <a:spLocks/>
          </p:cNvSpPr>
          <p:nvPr userDrawn="1"/>
        </p:nvSpPr>
        <p:spPr>
          <a:xfrm>
            <a:off x="7838565" y="6109279"/>
            <a:ext cx="4353436" cy="748721"/>
          </a:xfrm>
          <a:prstGeom prst="rect">
            <a:avLst/>
          </a:prstGeom>
          <a:noFill/>
        </p:spPr>
        <p:txBody>
          <a:bodyPr wrap="square" rIns="482400" bIns="48240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tx1"/>
                </a:solidFill>
              </a:rPr>
              <a:t>www.integratie-inburgering.be</a:t>
            </a:r>
            <a:endParaRPr lang="nl-BE" sz="1400" dirty="0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2CA130A-9780-448C-B6BD-5490708960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23" y="589075"/>
            <a:ext cx="212307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2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zonder titel - groene lijn links logo's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12C2C9-8103-4590-9C91-937C2E5A84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0"/>
            <a:ext cx="11832000" cy="6858000"/>
          </a:xfrm>
          <a:solidFill>
            <a:srgbClr val="E3EFD7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Voeg afbeelding in via pictogram in het midden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A03936-6249-4323-8F79-5BB7E1FC8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302" y="5727271"/>
            <a:ext cx="1557531" cy="67056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90183CB-1782-432B-879D-23AB120E4958}"/>
              </a:ext>
            </a:extLst>
          </p:cNvPr>
          <p:cNvSpPr txBox="1"/>
          <p:nvPr userDrawn="1"/>
        </p:nvSpPr>
        <p:spPr>
          <a:xfrm>
            <a:off x="7838565" y="6105562"/>
            <a:ext cx="4353436" cy="748721"/>
          </a:xfrm>
          <a:prstGeom prst="rect">
            <a:avLst/>
          </a:prstGeom>
          <a:noFill/>
        </p:spPr>
        <p:txBody>
          <a:bodyPr wrap="square" rIns="482400" bIns="48240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1"/>
                </a:solidFill>
              </a:rPr>
              <a:t>www.integratie-inburgering.be</a:t>
            </a:r>
            <a:endParaRPr lang="nl-BE" sz="1400" dirty="0">
              <a:solidFill>
                <a:schemeClr val="bg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9539A79-C326-49F0-A72F-36EAB44FC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23" y="540000"/>
            <a:ext cx="212307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7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90CEA-AD11-46B2-8DAA-8AFB57A1B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60000"/>
            <a:ext cx="10728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titel in te voegen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8F2B7B-3847-4283-9136-39B80EF06E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1260001"/>
            <a:ext cx="10728000" cy="5040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39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07AB24C-A555-4F5B-80CF-056C4B5E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60000"/>
            <a:ext cx="107280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titel in te voegen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7B92A1-2FFF-42E9-83E4-B5C9EF033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1260000"/>
            <a:ext cx="10728000" cy="5047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voor 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EF032F8-C5FF-490A-A5DB-F3A6A37D9AEA}"/>
              </a:ext>
            </a:extLst>
          </p:cNvPr>
          <p:cNvSpPr/>
          <p:nvPr userDrawn="1"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330250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4" r:id="rId3"/>
    <p:sldLayoutId id="2147483666" r:id="rId4"/>
    <p:sldLayoutId id="2147483675" r:id="rId5"/>
    <p:sldLayoutId id="2147483668" r:id="rId6"/>
    <p:sldLayoutId id="2147483669" r:id="rId7"/>
    <p:sldLayoutId id="2147483663" r:id="rId8"/>
    <p:sldLayoutId id="2147483650" r:id="rId9"/>
    <p:sldLayoutId id="2147483671" r:id="rId10"/>
    <p:sldLayoutId id="2147483677" r:id="rId11"/>
    <p:sldLayoutId id="2147483667" r:id="rId12"/>
    <p:sldLayoutId id="2147483652" r:id="rId13"/>
    <p:sldLayoutId id="2147483653" r:id="rId14"/>
    <p:sldLayoutId id="2147483654" r:id="rId15"/>
    <p:sldLayoutId id="2147483672" r:id="rId16"/>
    <p:sldLayoutId id="2147483676" r:id="rId17"/>
    <p:sldLayoutId id="2147483655" r:id="rId18"/>
    <p:sldLayoutId id="2147483657" r:id="rId19"/>
    <p:sldLayoutId id="2147483659" r:id="rId20"/>
    <p:sldLayoutId id="2147483673" r:id="rId21"/>
    <p:sldLayoutId id="2147483662" r:id="rId22"/>
    <p:sldLayoutId id="2147483674" r:id="rId23"/>
    <p:sldLayoutId id="2147483656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288000" rtl="0" eaLnBrk="1" latinLnBrk="0" hangingPunct="1">
        <a:lnSpc>
          <a:spcPct val="109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tabLst>
          <a:tab pos="2880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288000" rtl="0" eaLnBrk="1" latinLnBrk="0" hangingPunct="1">
        <a:lnSpc>
          <a:spcPct val="109000"/>
        </a:lnSpc>
        <a:spcBef>
          <a:spcPts val="375"/>
        </a:spcBef>
        <a:buClr>
          <a:schemeClr val="accent2"/>
        </a:buClr>
        <a:buSzPct val="60000"/>
        <a:buFont typeface="Wingdings 3" panose="05040102010807070707" pitchFamily="18" charset="2"/>
        <a:buChar char=""/>
        <a:tabLst>
          <a:tab pos="5760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288000" rtl="0" eaLnBrk="1" latinLnBrk="0" hangingPunct="1">
        <a:lnSpc>
          <a:spcPct val="109000"/>
        </a:lnSpc>
        <a:spcBef>
          <a:spcPts val="375"/>
        </a:spcBef>
        <a:buClr>
          <a:schemeClr val="accent3"/>
        </a:buClr>
        <a:buFont typeface="Calibri" panose="020F0502020204030204" pitchFamily="34" charset="0"/>
        <a:buChar char="-"/>
        <a:tabLst>
          <a:tab pos="8640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288000" rtl="0" eaLnBrk="1" latinLnBrk="0" hangingPunct="1">
        <a:lnSpc>
          <a:spcPct val="109000"/>
        </a:lnSpc>
        <a:spcBef>
          <a:spcPts val="375"/>
        </a:spcBef>
        <a:buClr>
          <a:schemeClr val="tx2"/>
        </a:buClr>
        <a:buFont typeface="Calibri" panose="020F0502020204030204" pitchFamily="34" charset="0"/>
        <a:buChar char="+"/>
        <a:tabLst>
          <a:tab pos="11520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288000" rtl="0" eaLnBrk="1" latinLnBrk="0" hangingPunct="1">
        <a:lnSpc>
          <a:spcPct val="109000"/>
        </a:lnSpc>
        <a:spcBef>
          <a:spcPts val="375"/>
        </a:spcBef>
        <a:buClr>
          <a:schemeClr val="accent2"/>
        </a:buClr>
        <a:buFont typeface="Calibri" panose="020F0502020204030204" pitchFamily="34" charset="0"/>
        <a:buChar char="&gt;"/>
        <a:tabLst>
          <a:tab pos="144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gent.be/projecten/onderwijs-welzijn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demos.be/kenniscentrum/document/werken-met-brugfiguren-kruispunt-migratie-integratie-stelt-handige-info-ter" TargetMode="External"/><Relationship Id="rId4" Type="http://schemas.openxmlformats.org/officeDocument/2006/relationships/hyperlink" Target="https://demos.be/kenniscentrum/document/dos-and-donts-voor-de-verduurzaming-van-project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hyperlink" Target="https://www.hogent.be/projecten/onderwijs-welzij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gent.be/projecten/onderwijs-welzijn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048208AF-F396-42EF-BFCA-B538E84AD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23" y="540000"/>
            <a:ext cx="2123077" cy="828000"/>
          </a:xfrm>
          <a:prstGeom prst="rect">
            <a:avLst/>
          </a:prstGeom>
        </p:spPr>
      </p:pic>
      <p:sp>
        <p:nvSpPr>
          <p:cNvPr id="28" name="Ondertitel 2">
            <a:extLst>
              <a:ext uri="{FF2B5EF4-FFF2-40B4-BE49-F238E27FC236}">
                <a16:creationId xmlns:a16="http://schemas.microsoft.com/office/drawing/2014/main" id="{954BFBCE-D02A-47C2-BB3D-A4B64C1C79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/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Waar begin je? </a:t>
            </a:r>
            <a:endParaRPr lang="nl-BE" dirty="0"/>
          </a:p>
        </p:txBody>
      </p:sp>
      <p:sp>
        <p:nvSpPr>
          <p:cNvPr id="24" name="Titel 14">
            <a:extLst>
              <a:ext uri="{FF2B5EF4-FFF2-40B4-BE49-F238E27FC236}">
                <a16:creationId xmlns:a16="http://schemas.microsoft.com/office/drawing/2014/main" id="{4DA93E4F-41F5-4F4E-9E49-B11462528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Brugfiguren in het onderwijs</a:t>
            </a:r>
            <a:endParaRPr lang="nl-BE" dirty="0"/>
          </a:p>
        </p:txBody>
      </p:sp>
      <p:sp>
        <p:nvSpPr>
          <p:cNvPr id="25" name="Tijdelijke aanduiding voor tekst 19">
            <a:extLst>
              <a:ext uri="{FF2B5EF4-FFF2-40B4-BE49-F238E27FC236}">
                <a16:creationId xmlns:a16="http://schemas.microsoft.com/office/drawing/2014/main" id="{2D24AB42-2286-4FAC-8D1B-FFD6965D60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/>
        <p:txBody>
          <a:bodyPr/>
          <a:lstStyle>
            <a:lvl1pPr marL="0" indent="0" algn="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21 maart 2025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49DE3670-8988-4D7A-8003-14031B7B0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01" y="5727271"/>
            <a:ext cx="1557531" cy="670561"/>
          </a:xfrm>
          <a:prstGeom prst="rect">
            <a:avLst/>
          </a:prstGeom>
        </p:spPr>
      </p:pic>
      <p:pic>
        <p:nvPicPr>
          <p:cNvPr id="6" name="Tijdelijke aanduiding voor afbeelding 5" descr="Afbeelding met persoon, kleding, overdekt, muur">
            <a:extLst>
              <a:ext uri="{FF2B5EF4-FFF2-40B4-BE49-F238E27FC236}">
                <a16:creationId xmlns:a16="http://schemas.microsoft.com/office/drawing/2014/main" id="{737D94C8-2F0B-710F-EA8F-D83AEA308F2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8" b="10738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20788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92A6E1-6C3A-408B-B63B-6E500C0ED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562582"/>
            <a:ext cx="7111481" cy="4279737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Concrete keuzes bij brugfiguurprojecten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6E2F1B-CD3A-4F7A-9E6C-BE96BBBE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1" y="360000"/>
            <a:ext cx="4180000" cy="900000"/>
          </a:xfrm>
        </p:spPr>
        <p:txBody>
          <a:bodyPr/>
          <a:lstStyle/>
          <a:p>
            <a:r>
              <a:rPr lang="nl-BE" dirty="0"/>
              <a:t>Concrete keuzes brugfiguren</a:t>
            </a:r>
          </a:p>
        </p:txBody>
      </p:sp>
      <p:pic>
        <p:nvPicPr>
          <p:cNvPr id="7" name="Tijdelijke aanduiding voor afbeelding 6" descr="Afbeelding met kleding, buitenshuis, persoon, Menselijk gezicht&#10;&#10;Door AI gegenereerde inhoud is mogelijk onjuist.">
            <a:extLst>
              <a:ext uri="{FF2B5EF4-FFF2-40B4-BE49-F238E27FC236}">
                <a16:creationId xmlns:a16="http://schemas.microsoft.com/office/drawing/2014/main" id="{CE8BDA8E-BBA6-CC59-8554-6225ADBAFC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r="24964"/>
          <a:stretch>
            <a:fillRect/>
          </a:stretch>
        </p:blipFill>
        <p:spPr/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A56ADA1-57E4-8BEF-9011-C45868CF2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651" y="2301468"/>
            <a:ext cx="1889497" cy="40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6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2F022E-97CE-0810-F0DB-11310E4C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valt jou op? Wat zou voor jouw project gepast zijn?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10FE8F1-D68E-929A-0D4D-84B8C4760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18" y="2546431"/>
            <a:ext cx="8834360" cy="24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3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Menselijk gezicht, kleding, overdekt&#10;&#10;Door AI gegenereerde inhoud is mogelijk onjuist.">
            <a:extLst>
              <a:ext uri="{FF2B5EF4-FFF2-40B4-BE49-F238E27FC236}">
                <a16:creationId xmlns:a16="http://schemas.microsoft.com/office/drawing/2014/main" id="{DD412724-EC45-E294-F92F-D6ED5D6146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r="24961" b="1"/>
          <a:stretch/>
        </p:blipFill>
        <p:spPr>
          <a:xfrm>
            <a:off x="6084441" y="-23194"/>
            <a:ext cx="6163751" cy="6923182"/>
          </a:xfr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3E48E40-6145-3E2E-1FA2-054D7E76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60000"/>
            <a:ext cx="7260772" cy="648000"/>
          </a:xfrm>
        </p:spPr>
        <p:txBody>
          <a:bodyPr anchor="t">
            <a:normAutofit/>
          </a:bodyPr>
          <a:lstStyle/>
          <a:p>
            <a:r>
              <a:rPr lang="nl-BE" sz="3300"/>
              <a:t>Kwaliteit en veiligheid voor de brugfiguur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D813E1-781B-D2EB-C00C-025D4C50A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1" y="1260001"/>
            <a:ext cx="5434298" cy="4110022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Samenwerkingsovereenkomst school</a:t>
            </a:r>
          </a:p>
          <a:p>
            <a:r>
              <a:rPr lang="nl-BE" dirty="0"/>
              <a:t>Opleiding brugfiguur: opstart, opmaak actieplan, communicatie, grenzen en zelfredzaamheid, deontologie</a:t>
            </a:r>
          </a:p>
          <a:p>
            <a:r>
              <a:rPr lang="nl-BE" dirty="0"/>
              <a:t>Omgevingsanalyse en actieplan begin schooljaar</a:t>
            </a:r>
          </a:p>
          <a:p>
            <a:r>
              <a:rPr lang="nl-BE" dirty="0"/>
              <a:t>Regelmatig overleg en taakafspraken school en brugfiguur</a:t>
            </a:r>
          </a:p>
          <a:p>
            <a:r>
              <a:rPr lang="nl-BE" dirty="0"/>
              <a:t>Jaarlijkse eindevaluatie</a:t>
            </a:r>
          </a:p>
        </p:txBody>
      </p:sp>
    </p:spTree>
    <p:extLst>
      <p:ext uri="{BB962C8B-B14F-4D97-AF65-F5344CB8AC3E}">
        <p14:creationId xmlns:p14="http://schemas.microsoft.com/office/powerpoint/2010/main" val="276137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2A5507E-E460-0A0F-4207-CBB76D4F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Goede praktijken professionals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D81947-1305-0C4B-BA56-1A18A76F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2870522"/>
            <a:ext cx="7111481" cy="2971797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Wendy Schellemans </a:t>
            </a:r>
          </a:p>
          <a:p>
            <a:pPr marL="0" indent="0">
              <a:buNone/>
            </a:pPr>
            <a:r>
              <a:rPr lang="nl-BE" dirty="0"/>
              <a:t>Parochiale Basisschool </a:t>
            </a:r>
            <a:r>
              <a:rPr lang="nl-BE" dirty="0" err="1"/>
              <a:t>Diegem</a:t>
            </a:r>
            <a:endParaRPr lang="nl-BE" dirty="0"/>
          </a:p>
        </p:txBody>
      </p:sp>
      <p:pic>
        <p:nvPicPr>
          <p:cNvPr id="9" name="Tijdelijke aanduiding voor afbeelding 8" descr="Afbeelding met buitenshuis, schoeisel, persoon, kleding&#10;&#10;Door AI gegenereerde inhoud is mogelijk onjuist.">
            <a:extLst>
              <a:ext uri="{FF2B5EF4-FFF2-40B4-BE49-F238E27FC236}">
                <a16:creationId xmlns:a16="http://schemas.microsoft.com/office/drawing/2014/main" id="{86257EA0-B753-6CAA-FAA9-E699C95738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r="20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702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kleding, Menselijk gezicht, overdekt&#10;&#10;Door AI gegenereerde inhoud is mogelijk onjuist.">
            <a:extLst>
              <a:ext uri="{FF2B5EF4-FFF2-40B4-BE49-F238E27FC236}">
                <a16:creationId xmlns:a16="http://schemas.microsoft.com/office/drawing/2014/main" id="{81372FD6-B988-21AE-5727-149898ACB9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2" r="20382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B71A54F-B90D-BE69-CF6C-2510F6DF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Goede praktijken vrijwilligers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9BDAF4-FCBF-F1F3-9AEC-8BA671E90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Huiswerkbuddies</a:t>
            </a:r>
            <a:r>
              <a:rPr lang="nl-BE" dirty="0"/>
              <a:t> aan huis of op school: welzijnsregio Pelt</a:t>
            </a:r>
          </a:p>
          <a:p>
            <a:r>
              <a:rPr lang="nl-BE" dirty="0"/>
              <a:t>Buddies voor ouders: Overijse</a:t>
            </a:r>
          </a:p>
          <a:p>
            <a:r>
              <a:rPr lang="nl-BE" dirty="0"/>
              <a:t>Buddies voor de school: goede praktijken brugfiguren</a:t>
            </a:r>
          </a:p>
        </p:txBody>
      </p:sp>
    </p:spTree>
    <p:extLst>
      <p:ext uri="{BB962C8B-B14F-4D97-AF65-F5344CB8AC3E}">
        <p14:creationId xmlns:p14="http://schemas.microsoft.com/office/powerpoint/2010/main" val="219985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89DE8F7A-0363-40D2-9CC3-9650C45D04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8" b="8638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46E2F1B-CD3A-4F7A-9E6C-BE96BBBE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Duurzaamheid projectwerking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92A6E1-6C3A-408B-B63B-6E500C0ED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620456"/>
            <a:ext cx="7111481" cy="42218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BE" dirty="0">
                <a:hlinkClick r:id="rId3"/>
              </a:rPr>
              <a:t>Materiaal </a:t>
            </a:r>
            <a:r>
              <a:rPr lang="nl-BE" dirty="0" err="1">
                <a:hlinkClick r:id="rId3"/>
              </a:rPr>
              <a:t>Hogent</a:t>
            </a:r>
            <a:endParaRPr lang="nl-BE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BE" dirty="0">
                <a:hlinkClick r:id="rId4"/>
              </a:rPr>
              <a:t>Document </a:t>
            </a:r>
            <a:r>
              <a:rPr lang="nl-BE" dirty="0" err="1">
                <a:hlinkClick r:id="rId4"/>
              </a:rPr>
              <a:t>Demos</a:t>
            </a:r>
            <a:endParaRPr lang="nl-BE" dirty="0"/>
          </a:p>
          <a:p>
            <a:pPr marL="514350" indent="-514350">
              <a:buAutoNum type="arabicPeriod"/>
            </a:pPr>
            <a:r>
              <a:rPr lang="nl-BE" dirty="0">
                <a:hlinkClick r:id="rId5"/>
              </a:rPr>
              <a:t>Document Kruispunt Migratie-integratie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4297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Afbeelding met persoon, kleding, boksen, sport&#10;&#10;Door AI gegenereerde inhoud is mogelijk onjuist.">
            <a:extLst>
              <a:ext uri="{FF2B5EF4-FFF2-40B4-BE49-F238E27FC236}">
                <a16:creationId xmlns:a16="http://schemas.microsoft.com/office/drawing/2014/main" id="{3DD6E839-214C-58DA-5852-4B1ED73676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r="20432"/>
          <a:stretch>
            <a:fillRect/>
          </a:stretch>
        </p:blipFill>
        <p:spPr>
          <a:xfrm>
            <a:off x="6096000" y="0"/>
            <a:ext cx="6096000" cy="687228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1681C79-6D90-D4EF-65F4-0834F14F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84" y="1095003"/>
            <a:ext cx="5438192" cy="1200329"/>
          </a:xfrm>
        </p:spPr>
        <p:txBody>
          <a:bodyPr anchor="b">
            <a:normAutofit/>
          </a:bodyPr>
          <a:lstStyle/>
          <a:p>
            <a:r>
              <a:rPr lang="nl-BE" dirty="0"/>
              <a:t>Invullen en bespreking document organisatie</a:t>
            </a:r>
          </a:p>
        </p:txBody>
      </p:sp>
    </p:spTree>
    <p:extLst>
      <p:ext uri="{BB962C8B-B14F-4D97-AF65-F5344CB8AC3E}">
        <p14:creationId xmlns:p14="http://schemas.microsoft.com/office/powerpoint/2010/main" val="162265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5243E744-8FD7-4285-BDD2-DDA47DD0E8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0" b="12490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B017695-1CA4-4F2D-945E-57C5FE5E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84" y="1095003"/>
            <a:ext cx="5438192" cy="2333997"/>
          </a:xfrm>
        </p:spPr>
        <p:txBody>
          <a:bodyPr/>
          <a:lstStyle/>
          <a:p>
            <a:r>
              <a:rPr lang="nl-BE" dirty="0"/>
              <a:t>Vragen?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6BA4DC7-2360-43E7-81A7-EE36309C2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23" y="540000"/>
            <a:ext cx="212307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20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35C19253-0986-473B-B6F1-D42204319C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779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B017695-1CA4-4F2D-945E-57C5FE5E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84" y="1816222"/>
            <a:ext cx="5438192" cy="1200329"/>
          </a:xfrm>
        </p:spPr>
        <p:txBody>
          <a:bodyPr/>
          <a:lstStyle/>
          <a:p>
            <a:r>
              <a:rPr lang="nl-BE" dirty="0"/>
              <a:t>Meer info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0AB5E7E-20DF-4851-8F46-0F3CED23E5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232" y="3262413"/>
            <a:ext cx="7165479" cy="3014376"/>
          </a:xfrm>
        </p:spPr>
        <p:txBody>
          <a:bodyPr/>
          <a:lstStyle/>
          <a:p>
            <a:r>
              <a:rPr lang="nl-BE" dirty="0"/>
              <a:t>www.integratie-inburgering.be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5F069B4-B8F9-4EA0-90FC-10ADBF77F7B5}"/>
              </a:ext>
            </a:extLst>
          </p:cNvPr>
          <p:cNvSpPr/>
          <p:nvPr/>
        </p:nvSpPr>
        <p:spPr>
          <a:xfrm>
            <a:off x="4919664" y="5900615"/>
            <a:ext cx="3213344" cy="581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EB90AF5-9ACC-43C0-9361-94DB3EDBD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23" y="540000"/>
            <a:ext cx="212307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4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23657-9053-454C-92BE-962B2197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60000"/>
            <a:ext cx="10728000" cy="648000"/>
          </a:xfrm>
        </p:spPr>
        <p:txBody>
          <a:bodyPr anchor="t">
            <a:normAutofit/>
          </a:bodyPr>
          <a:lstStyle/>
          <a:p>
            <a:r>
              <a:rPr lang="nl-BE" dirty="0"/>
              <a:t>Kader brugfiguren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9EABFE-C9A9-428B-AB0B-D87794418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000" y="1259999"/>
            <a:ext cx="5148000" cy="5042669"/>
          </a:xfrm>
        </p:spPr>
        <p:txBody>
          <a:bodyPr>
            <a:normAutofit/>
          </a:bodyPr>
          <a:lstStyle/>
          <a:p>
            <a:pPr marL="0" indent="0">
              <a:lnSpc>
                <a:spcPct val="99000"/>
              </a:lnSpc>
              <a:buNone/>
            </a:pPr>
            <a:r>
              <a:rPr lang="nl-BE" sz="2400" dirty="0"/>
              <a:t>Samenwerking tussen onderwijs en welzijn want signalen:</a:t>
            </a:r>
          </a:p>
          <a:p>
            <a:pPr marL="0" indent="0">
              <a:lnSpc>
                <a:spcPct val="99000"/>
              </a:lnSpc>
              <a:buNone/>
            </a:pPr>
            <a:endParaRPr lang="nl-BE" sz="2400" dirty="0"/>
          </a:p>
          <a:p>
            <a:pPr>
              <a:lnSpc>
                <a:spcPct val="99000"/>
              </a:lnSpc>
              <a:buFontTx/>
              <a:buChar char="-"/>
            </a:pPr>
            <a:r>
              <a:rPr lang="nl-BE" sz="2400" dirty="0"/>
              <a:t>Noden op financieel, materiaal en administratief vlak</a:t>
            </a:r>
          </a:p>
          <a:p>
            <a:pPr>
              <a:lnSpc>
                <a:spcPct val="99000"/>
              </a:lnSpc>
              <a:buFontTx/>
              <a:buChar char="-"/>
            </a:pPr>
            <a:r>
              <a:rPr lang="nl-BE" sz="2400" dirty="0"/>
              <a:t>Opvoedings- en gezinsondersteuning</a:t>
            </a:r>
          </a:p>
          <a:p>
            <a:pPr>
              <a:lnSpc>
                <a:spcPct val="99000"/>
              </a:lnSpc>
              <a:buFontTx/>
              <a:buChar char="-"/>
            </a:pPr>
            <a:r>
              <a:rPr lang="nl-BE" sz="2400" dirty="0"/>
              <a:t>Ongelijke toegang tot sport, vrije tijd en kunst</a:t>
            </a:r>
          </a:p>
          <a:p>
            <a:pPr>
              <a:lnSpc>
                <a:spcPct val="99000"/>
              </a:lnSpc>
              <a:buFontTx/>
              <a:buChar char="-"/>
            </a:pPr>
            <a:r>
              <a:rPr lang="nl-BE" sz="2400" dirty="0"/>
              <a:t>Hygiëne en (geestelijke) gezondheid</a:t>
            </a:r>
          </a:p>
          <a:p>
            <a:pPr>
              <a:lnSpc>
                <a:spcPct val="99000"/>
              </a:lnSpc>
              <a:buFontTx/>
              <a:buChar char="-"/>
            </a:pPr>
            <a:r>
              <a:rPr lang="nl-BE" sz="2400" dirty="0"/>
              <a:t>Armoede </a:t>
            </a:r>
          </a:p>
          <a:p>
            <a:pPr>
              <a:lnSpc>
                <a:spcPct val="99000"/>
              </a:lnSpc>
              <a:buFontTx/>
              <a:buChar char="-"/>
            </a:pPr>
            <a:r>
              <a:rPr lang="nl-BE" sz="2400" dirty="0"/>
              <a:t>Drempels naar en binnen onderwijs</a:t>
            </a:r>
          </a:p>
          <a:p>
            <a:pPr>
              <a:lnSpc>
                <a:spcPct val="99000"/>
              </a:lnSpc>
            </a:pPr>
            <a:endParaRPr lang="nl-BE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8C0D25-EA47-EE69-974A-FAF89139B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975" y="1935825"/>
            <a:ext cx="5148000" cy="3691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28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699C6-2DD6-F0D1-698A-AF9A1760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60000"/>
            <a:ext cx="10728000" cy="648000"/>
          </a:xfrm>
        </p:spPr>
        <p:txBody>
          <a:bodyPr anchor="t">
            <a:normAutofit/>
          </a:bodyPr>
          <a:lstStyle/>
          <a:p>
            <a:r>
              <a:rPr lang="nl-BE" sz="3300" dirty="0"/>
              <a:t>Welke noden merken jullie op </a:t>
            </a:r>
            <a:r>
              <a:rPr lang="nl-BE" sz="3300" dirty="0" err="1"/>
              <a:t>op</a:t>
            </a:r>
            <a:r>
              <a:rPr lang="nl-BE" sz="3300" dirty="0"/>
              <a:t> school? In jullie organisatie?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B29124-DD9D-8909-99D5-BEEF4CAB1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000" y="1886673"/>
            <a:ext cx="5148000" cy="4415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En is aanleiding tot mogelijke samenwerking..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84ED9F-E81B-A7D2-37A1-CB61E1889F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45" r="37159" b="-1"/>
          <a:stretch/>
        </p:blipFill>
        <p:spPr>
          <a:xfrm>
            <a:off x="6477975" y="1260000"/>
            <a:ext cx="5148000" cy="5042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25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Afbeelding met hemel, persoon, buitenshuis, kleding&#10;&#10;Door AI gegenereerde inhoud is mogelijk onjuist.">
            <a:extLst>
              <a:ext uri="{FF2B5EF4-FFF2-40B4-BE49-F238E27FC236}">
                <a16:creationId xmlns:a16="http://schemas.microsoft.com/office/drawing/2014/main" id="{57AAB050-482D-4FFB-A037-4C854D7F81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r="24964"/>
          <a:stretch>
            <a:fillRect/>
          </a:stretch>
        </p:blipFill>
        <p:spPr/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291693D-0C69-426A-CB87-B618CF18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Tools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2730BDE-EACD-C4F4-CF6B-D07C8FDAB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p. 60: </a:t>
            </a:r>
            <a:r>
              <a:rPr lang="nl-BE" dirty="0">
                <a:hlinkClick r:id="rId4"/>
              </a:rPr>
              <a:t>Kan onderwijs zonder welzijn? </a:t>
            </a:r>
            <a:endParaRPr lang="nl-BE" dirty="0"/>
          </a:p>
          <a:p>
            <a:r>
              <a:rPr lang="nl-BE" dirty="0"/>
              <a:t>Leidraad leerkrachten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3EA8B65-259B-7964-9905-51FFC425B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00" y="2940189"/>
            <a:ext cx="4907666" cy="26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0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6A2A97D-64CB-4531-962E-DC524DB32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Werken aan een betere toeleiding naar welzijn.</a:t>
            </a:r>
          </a:p>
          <a:p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C4F02D3-2E45-ADB1-82D0-A87C23EF30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1500" dirty="0"/>
              <a:t>Verschil in: </a:t>
            </a:r>
          </a:p>
          <a:p>
            <a:pPr>
              <a:buFontTx/>
              <a:buChar char="-"/>
            </a:pPr>
            <a:r>
              <a:rPr lang="nl-BE" sz="1500" dirty="0"/>
              <a:t>contactgegevens aan ouders geven, </a:t>
            </a:r>
          </a:p>
          <a:p>
            <a:pPr>
              <a:buFontTx/>
              <a:buChar char="-"/>
            </a:pPr>
            <a:r>
              <a:rPr lang="nl-BE" sz="1500" dirty="0"/>
              <a:t>afspraak maken, </a:t>
            </a:r>
          </a:p>
          <a:p>
            <a:pPr>
              <a:buFontTx/>
              <a:buChar char="-"/>
            </a:pPr>
            <a:r>
              <a:rPr lang="nl-BE" sz="1500" dirty="0"/>
              <a:t>meegaan naar, </a:t>
            </a:r>
          </a:p>
          <a:p>
            <a:pPr>
              <a:buFontTx/>
              <a:buChar char="-"/>
            </a:pPr>
            <a:r>
              <a:rPr lang="nl-BE" sz="1500" dirty="0"/>
              <a:t>feedback vragen, </a:t>
            </a:r>
          </a:p>
          <a:p>
            <a:pPr>
              <a:buFontTx/>
              <a:buChar char="-"/>
            </a:pPr>
            <a:r>
              <a:rPr lang="nl-BE" sz="1500" dirty="0"/>
              <a:t>mee opvolgen, </a:t>
            </a:r>
          </a:p>
          <a:p>
            <a:pPr>
              <a:buFontTx/>
              <a:buChar char="-"/>
            </a:pPr>
            <a:r>
              <a:rPr lang="nl-BE" sz="1500" dirty="0"/>
              <a:t>contactpersoon zijn voor organisatie.</a:t>
            </a:r>
          </a:p>
          <a:p>
            <a:pPr>
              <a:buFontTx/>
              <a:buChar char="-"/>
            </a:pPr>
            <a:endParaRPr lang="nl-BE" sz="1500" dirty="0"/>
          </a:p>
          <a:p>
            <a:pPr marL="0" indent="0">
              <a:buNone/>
            </a:pPr>
            <a:r>
              <a:rPr lang="nl-BE" sz="1500" dirty="0"/>
              <a:t>Ondersteuning door welzijn: </a:t>
            </a:r>
          </a:p>
          <a:p>
            <a:pPr marL="0" indent="0">
              <a:buNone/>
            </a:pPr>
            <a:r>
              <a:rPr lang="nl-BE" sz="1500" dirty="0"/>
              <a:t>flyers, nieuwsbrieven, folders, beheren sociale kaart, aanwezig zijn bij leerkrachten of bij ouders op school (</a:t>
            </a:r>
            <a:r>
              <a:rPr lang="nl-BE" sz="1500" dirty="0" err="1"/>
              <a:t>outreachend</a:t>
            </a:r>
            <a:r>
              <a:rPr lang="nl-BE" sz="1500" dirty="0"/>
              <a:t> werken met </a:t>
            </a:r>
            <a:r>
              <a:rPr lang="nl-BE" sz="1500" dirty="0" err="1"/>
              <a:t>bvb</a:t>
            </a:r>
            <a:r>
              <a:rPr lang="nl-BE" sz="1500" dirty="0"/>
              <a:t>. zitdagen of doen van specifieke activiteiten.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A16F36-741E-8232-9F30-DC61930A4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Informatie delen en overleg</a:t>
            </a:r>
          </a:p>
          <a:p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C9A93498-D1AF-5DAD-DF72-F602350E5D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1500" dirty="0"/>
              <a:t>Casegericht of breder:</a:t>
            </a:r>
          </a:p>
          <a:p>
            <a:pPr lvl="1"/>
            <a:r>
              <a:rPr lang="nl-BE" sz="1500" dirty="0" err="1"/>
              <a:t>netwerkbevorderend</a:t>
            </a:r>
            <a:r>
              <a:rPr lang="nl-BE" sz="1500" dirty="0"/>
              <a:t> rond specifiek gezin.</a:t>
            </a:r>
          </a:p>
          <a:p>
            <a:pPr lvl="1"/>
            <a:r>
              <a:rPr lang="nl-BE" sz="1500" dirty="0"/>
              <a:t>leerlingenoverleg op school. </a:t>
            </a:r>
          </a:p>
          <a:p>
            <a:pPr lvl="1"/>
            <a:r>
              <a:rPr lang="nl-BE" sz="1500" dirty="0"/>
              <a:t>toelichtend voor scholen of voor welzijnssector. </a:t>
            </a:r>
          </a:p>
          <a:p>
            <a:pPr lvl="1"/>
            <a:r>
              <a:rPr lang="nl-BE" sz="1500" dirty="0"/>
              <a:t>soms structurele overlegmomenten. </a:t>
            </a:r>
          </a:p>
          <a:p>
            <a:pPr marL="0" indent="0">
              <a:buNone/>
            </a:pPr>
            <a:r>
              <a:rPr lang="nl-BE" sz="1500" dirty="0"/>
              <a:t>Ideaal scenario: afstemming aanbod. </a:t>
            </a:r>
          </a:p>
          <a:p>
            <a:pPr marL="0" indent="0">
              <a:buNone/>
            </a:pPr>
            <a:r>
              <a:rPr lang="nl-BE" sz="1500" dirty="0"/>
              <a:t>Aandacht: eigenaarschap ouders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69FE07B-BCCD-5728-A86A-A88BF28C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/>
              <a:t>Verschillende vormen van samenwerking tussen welzijn en onderwijs</a:t>
            </a:r>
          </a:p>
        </p:txBody>
      </p:sp>
    </p:spTree>
    <p:extLst>
      <p:ext uri="{BB962C8B-B14F-4D97-AF65-F5344CB8AC3E}">
        <p14:creationId xmlns:p14="http://schemas.microsoft.com/office/powerpoint/2010/main" val="242962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22F08E-F592-DE8F-D013-70871D812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Bemiddelen tussen ouders en scholen	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C7918C-CCAC-CC66-FC6D-6702EEF480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BE" sz="1500" dirty="0"/>
              <a:t>Waar voelen ouders zich meer vertrouwd, op school of bij een welzijnspartner? Mogelijkheden:</a:t>
            </a:r>
          </a:p>
          <a:p>
            <a:r>
              <a:rPr lang="nl-BE" sz="1500" dirty="0"/>
              <a:t>Toelichting geven over de schoolwereld</a:t>
            </a:r>
          </a:p>
          <a:p>
            <a:r>
              <a:rPr lang="nl-BE" sz="1500" dirty="0"/>
              <a:t>Ouders vertegenwoordigen in de ouderraad of schoolraad</a:t>
            </a:r>
          </a:p>
          <a:p>
            <a:r>
              <a:rPr lang="nl-BE" sz="1500" dirty="0"/>
              <a:t>Betrokkenheid van school en ouder zichtbaar maken voor de partner</a:t>
            </a:r>
          </a:p>
          <a:p>
            <a:r>
              <a:rPr lang="nl-BE" sz="1500" dirty="0"/>
              <a:t>Begrip vragen voor moeilijke situaties</a:t>
            </a:r>
          </a:p>
          <a:p>
            <a:r>
              <a:rPr lang="nl-BE" sz="1500" dirty="0"/>
              <a:t>De start op school ondersteunen door erbij te zijn</a:t>
            </a:r>
          </a:p>
          <a:p>
            <a:r>
              <a:rPr lang="nl-BE" sz="1500" dirty="0"/>
              <a:t>Meegaan naar oudercontacten</a:t>
            </a:r>
          </a:p>
          <a:p>
            <a:r>
              <a:rPr lang="nl-BE" sz="1500" dirty="0"/>
              <a:t>Bemiddelen bij conflicten</a:t>
            </a:r>
          </a:p>
          <a:p>
            <a:r>
              <a:rPr lang="nl-BE" sz="1500" dirty="0"/>
              <a:t>Weerstand om te buigen</a:t>
            </a:r>
          </a:p>
          <a:p>
            <a:r>
              <a:rPr lang="nl-BE" sz="1500" dirty="0"/>
              <a:t>Herstellen na vertrouwensbreuk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FB94BF9-1BCC-023D-9FFF-794357EF0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Wederzijdse professionalisering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C8DEAB0-B765-9378-706D-4B59D7C648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BE" dirty="0"/>
              <a:t>Inzet van welzijn op de professionaliseren van scholen op vlak van gelijke onderwijskansen en welbevinden, nl. met onderwijsopbouwwerk, brugfiguren, armoedeorganisaties..</a:t>
            </a:r>
          </a:p>
          <a:p>
            <a:pPr marL="0" indent="0">
              <a:buNone/>
            </a:pPr>
            <a:r>
              <a:rPr lang="nl-BE" dirty="0"/>
              <a:t>Scholen leren bij in de klas en op school:</a:t>
            </a:r>
          </a:p>
          <a:p>
            <a:pPr>
              <a:buFontTx/>
              <a:buChar char="-"/>
            </a:pPr>
            <a:r>
              <a:rPr lang="nl-BE" dirty="0"/>
              <a:t>De dagelijkse realiteit van gezinnen</a:t>
            </a:r>
          </a:p>
          <a:p>
            <a:pPr>
              <a:buFontTx/>
              <a:buChar char="-"/>
            </a:pPr>
            <a:r>
              <a:rPr lang="nl-BE" dirty="0"/>
              <a:t>Aanbod van welzijnsorganisaties</a:t>
            </a:r>
          </a:p>
          <a:p>
            <a:pPr>
              <a:buFontTx/>
              <a:buChar char="-"/>
            </a:pPr>
            <a:r>
              <a:rPr lang="nl-BE" dirty="0"/>
              <a:t>Een ander schoolbeleid rond kosten, huiswerk, communiceren, … </a:t>
            </a:r>
          </a:p>
          <a:p>
            <a:pPr>
              <a:buFontTx/>
              <a:buChar char="-"/>
            </a:pPr>
            <a:r>
              <a:rPr lang="nl-BE" dirty="0"/>
              <a:t>Vermindering van onzekerheid bij leerkrachten</a:t>
            </a:r>
          </a:p>
          <a:p>
            <a:pPr marL="0" indent="0">
              <a:buNone/>
            </a:pPr>
            <a:r>
              <a:rPr lang="nl-BE" dirty="0"/>
              <a:t>Welzijn leert ook bij: </a:t>
            </a:r>
          </a:p>
          <a:p>
            <a:pPr>
              <a:buFontTx/>
              <a:buChar char="-"/>
            </a:pPr>
            <a:r>
              <a:rPr lang="nl-BE" dirty="0"/>
              <a:t>Breder inzicht over gedragingen kinderen</a:t>
            </a:r>
          </a:p>
          <a:p>
            <a:pPr>
              <a:buFontTx/>
              <a:buChar char="-"/>
            </a:pPr>
            <a:r>
              <a:rPr lang="nl-BE" dirty="0"/>
              <a:t>Kennis methodieken school</a:t>
            </a:r>
          </a:p>
          <a:p>
            <a:pPr>
              <a:buFontTx/>
              <a:buChar char="-"/>
            </a:pPr>
            <a:r>
              <a:rPr lang="nl-BE" dirty="0"/>
              <a:t>Breder zicht op eigen drempels (van welzijn dus)</a:t>
            </a:r>
          </a:p>
          <a:p>
            <a:pPr marL="0" indent="0">
              <a:buNone/>
            </a:pPr>
            <a:r>
              <a:rPr lang="nl-BE" dirty="0"/>
              <a:t>Van leerproces tot reflex</a:t>
            </a:r>
          </a:p>
          <a:p>
            <a:pPr>
              <a:buFontTx/>
              <a:buChar char="-"/>
            </a:pP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EB3BAF-CD4C-91A7-73B5-9A2FC9C24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Verschillende vormen van samenwerking tussen welzijn en onderwijs</a:t>
            </a:r>
          </a:p>
        </p:txBody>
      </p:sp>
    </p:spTree>
    <p:extLst>
      <p:ext uri="{BB962C8B-B14F-4D97-AF65-F5344CB8AC3E}">
        <p14:creationId xmlns:p14="http://schemas.microsoft.com/office/powerpoint/2010/main" val="325315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878102E-43C2-B40D-3BD8-DC323232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Wat doen jullie al in jullie werkcontext? Wat werkt al goed in de samenwerking?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2E67071-FA96-BA98-842F-531971C3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875" y="2337543"/>
            <a:ext cx="4832250" cy="321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5BE0823-B4D9-BBB2-68D6-9C0E0319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Uitdagingen en tips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38230AC-66EB-CA33-FC9F-DFF487417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000" y="2523281"/>
            <a:ext cx="10728000" cy="377703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/>
              <a:t>Toegankelijkheid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Onbekend is onbemind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Afstemming en terugkoppeling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Tijd en middelen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Zie bundel ‘Kan onderwijs zonder welzijn’ van </a:t>
            </a:r>
            <a:r>
              <a:rPr lang="nl-BE" dirty="0" err="1"/>
              <a:t>Hogent</a:t>
            </a:r>
            <a:r>
              <a:rPr lang="nl-BE" dirty="0"/>
              <a:t> – zelf op te zoeken</a:t>
            </a:r>
          </a:p>
          <a:p>
            <a:pPr marL="0" indent="0">
              <a:buNone/>
            </a:pPr>
            <a:r>
              <a:rPr lang="nl-BE" dirty="0">
                <a:hlinkClick r:id="rId2"/>
              </a:rPr>
              <a:t>https://www.hogent.be/projecten/onderwijs-welzijn/</a:t>
            </a:r>
            <a:r>
              <a:rPr lang="nl-BE" dirty="0"/>
              <a:t> 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162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D6BD450C-02F9-40D8-95C2-325F1F135E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" b="1613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F288736-C00C-4A8A-B408-9920F5CB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Brugfiguren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5B079A-3963-413C-B726-D2ECF1E28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BE" dirty="0"/>
              <a:t>kunnen inzetten op verschillende assen (toeleiding, bemiddeling … ) </a:t>
            </a:r>
          </a:p>
          <a:p>
            <a:pPr>
              <a:buFontTx/>
              <a:buChar char="-"/>
            </a:pPr>
            <a:r>
              <a:rPr lang="nl-BE" dirty="0"/>
              <a:t>goed om hier een keuze in te maken op basis van (bevraging leerkrachten, draagvlak op school, vragen ouders…)</a:t>
            </a:r>
          </a:p>
        </p:txBody>
      </p:sp>
    </p:spTree>
    <p:extLst>
      <p:ext uri="{BB962C8B-B14F-4D97-AF65-F5344CB8AC3E}">
        <p14:creationId xmlns:p14="http://schemas.microsoft.com/office/powerpoint/2010/main" val="38323212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Kantoorthema">
  <a:themeElements>
    <a:clrScheme name="AgII 2023">
      <a:dk1>
        <a:sysClr val="windowText" lastClr="000000"/>
      </a:dk1>
      <a:lt1>
        <a:srgbClr val="FFFFFF"/>
      </a:lt1>
      <a:dk2>
        <a:srgbClr val="59B02F"/>
      </a:dk2>
      <a:lt2>
        <a:srgbClr val="F6F5F2"/>
      </a:lt2>
      <a:accent1>
        <a:srgbClr val="59B02F"/>
      </a:accent1>
      <a:accent2>
        <a:srgbClr val="238085"/>
      </a:accent2>
      <a:accent3>
        <a:srgbClr val="F28E1A"/>
      </a:accent3>
      <a:accent4>
        <a:srgbClr val="056B40"/>
      </a:accent4>
      <a:accent5>
        <a:srgbClr val="E12D19"/>
      </a:accent5>
      <a:accent6>
        <a:srgbClr val="7F7F7F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ii_sjabloon_powerpoint" id="{F1C73B68-AD92-4094-824C-CC4F7490484E}" vid="{0E7F47B1-C3F3-428E-A033-C21E9238E3A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agii_sjabloon_powerpoint</Template>
  <TotalTime>230</TotalTime>
  <Words>574</Words>
  <Application>Microsoft Office PowerPoint</Application>
  <PresentationFormat>Breedbeeld</PresentationFormat>
  <Paragraphs>102</Paragraphs>
  <Slides>18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 3</vt:lpstr>
      <vt:lpstr>Kantoorthema</vt:lpstr>
      <vt:lpstr>Brugfiguren in het onderwijs</vt:lpstr>
      <vt:lpstr>Kader brugfiguren</vt:lpstr>
      <vt:lpstr>Welke noden merken jullie op op school? In jullie organisatie? </vt:lpstr>
      <vt:lpstr>Tools</vt:lpstr>
      <vt:lpstr>Verschillende vormen van samenwerking tussen welzijn en onderwijs</vt:lpstr>
      <vt:lpstr>Verschillende vormen van samenwerking tussen welzijn en onderwijs</vt:lpstr>
      <vt:lpstr>Wat doen jullie al in jullie werkcontext? Wat werkt al goed in de samenwerking? </vt:lpstr>
      <vt:lpstr>Uitdagingen en tips</vt:lpstr>
      <vt:lpstr>Brugfiguren</vt:lpstr>
      <vt:lpstr>Concrete keuzes brugfiguren</vt:lpstr>
      <vt:lpstr>Wat valt jou op? Wat zou voor jouw project gepast zijn? </vt:lpstr>
      <vt:lpstr>Kwaliteit en veiligheid voor de brugfiguur</vt:lpstr>
      <vt:lpstr>Goede praktijken professionals</vt:lpstr>
      <vt:lpstr>Goede praktijken vrijwilligers</vt:lpstr>
      <vt:lpstr>Duurzaamheid projectwerking</vt:lpstr>
      <vt:lpstr>Invullen en bespreking document organisatie</vt:lpstr>
      <vt:lpstr>Vragen?</vt:lpstr>
      <vt:lpstr>Meer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Nuyts Tinne (AgII)</dc:creator>
  <cp:lastModifiedBy>Nuyts Tinne (AgII)</cp:lastModifiedBy>
  <cp:revision>2</cp:revision>
  <dcterms:created xsi:type="dcterms:W3CDTF">2025-03-18T14:09:10Z</dcterms:created>
  <dcterms:modified xsi:type="dcterms:W3CDTF">2025-03-25T14:10:39Z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BFF71421-B045-4F12-BF1E-22C7311CA58E</vt:lpwstr>
  </property>
  <property fmtid="{D5CDD505-2E9C-101B-9397-08002B2CF9AE}" pid="3" name="ArticulatePath">
    <vt:lpwstr>20190919_Sjabloon_PresentatieAgIIVerhouding16-9</vt:lpwstr>
  </property>
</Properties>
</file>