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89" r:id="rId5"/>
    <p:sldId id="354" r:id="rId6"/>
    <p:sldId id="369" r:id="rId7"/>
    <p:sldId id="368" r:id="rId8"/>
    <p:sldId id="372" r:id="rId9"/>
    <p:sldId id="297" r:id="rId10"/>
    <p:sldId id="351" r:id="rId11"/>
    <p:sldId id="356" r:id="rId12"/>
    <p:sldId id="298" r:id="rId13"/>
    <p:sldId id="301" r:id="rId14"/>
    <p:sldId id="302" r:id="rId15"/>
    <p:sldId id="304" r:id="rId16"/>
    <p:sldId id="357" r:id="rId17"/>
    <p:sldId id="312" r:id="rId18"/>
    <p:sldId id="374" r:id="rId19"/>
    <p:sldId id="373" r:id="rId20"/>
    <p:sldId id="375" r:id="rId21"/>
    <p:sldId id="376" r:id="rId22"/>
    <p:sldId id="377" r:id="rId23"/>
    <p:sldId id="383" r:id="rId24"/>
    <p:sldId id="384" r:id="rId25"/>
    <p:sldId id="385" r:id="rId26"/>
    <p:sldId id="363" r:id="rId27"/>
    <p:sldId id="380" r:id="rId28"/>
    <p:sldId id="358" r:id="rId29"/>
    <p:sldId id="326" r:id="rId30"/>
    <p:sldId id="328" r:id="rId31"/>
    <p:sldId id="360" r:id="rId32"/>
    <p:sldId id="332" r:id="rId33"/>
  </p:sldIdLst>
  <p:sldSz cx="12192000" cy="6858000"/>
  <p:notesSz cx="6797675" cy="9928225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45E"/>
    <a:srgbClr val="DB0C25"/>
    <a:srgbClr val="0090A2"/>
    <a:srgbClr val="4040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478D8-A61F-4D87-88D2-9CD7FF4B2D34}" v="3" dt="2022-05-12T10:25:48.606"/>
    <p1510:client id="{6393C207-1328-17AB-3119-3A6625ECE526}" v="3" dt="2022-05-12T07:52:43.652"/>
    <p1510:client id="{DFF8435E-DCDB-B0BC-2741-2CA389866B26}" v="8" dt="2022-05-12T09:13:14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2F7A84F-E231-42BE-A9F8-B5131853C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CB813BC-9E49-4ABB-A3C3-CEE0885B02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71C8C6C-E410-4002-8C0B-1ED2524875CD}" type="datetime1">
              <a:rPr lang="nl-NL" smtClean="0"/>
              <a:t>13-5-2022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7ADFF29-9BE4-4CDF-A198-BBEE303F0E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D4AFC6-5A97-4417-A16A-485E5801A6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FA8C659-3DDB-48CB-A056-6A658A161B7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07677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B7FF4A-D557-45F2-845D-63FDB0B02891}" type="datetime1">
              <a:rPr lang="nl-NL" smtClean="0"/>
              <a:t>13-5-2022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A004F4-F240-48F9-8AE1-486585C7F0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885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375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607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33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45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681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50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279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765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88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3652F4-EEF1-4A52-92D2-7E79F55941CC}" type="datetime1">
              <a:rPr lang="nl-NL" noProof="0" smtClean="0"/>
              <a:t>13-5-2022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45E52-676B-40FC-88B8-035B761B1862}" type="datetime1">
              <a:rPr lang="nl-NL" noProof="0" smtClean="0"/>
              <a:t>13-5-2022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AECB6-4C2B-4138-9242-E3C8B769D44C}" type="datetime1">
              <a:rPr lang="nl-NL" noProof="0" smtClean="0"/>
              <a:t>13-5-2022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9FCA9C-FD78-48CD-8AE6-F8AF0649A512}" type="datetime1">
              <a:rPr lang="nl-NL" noProof="0" smtClean="0"/>
              <a:t>13-5-2022</a:t>
            </a:fld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398888-6D1B-4589-A197-84096B86F453}" type="datetime1">
              <a:rPr lang="nl-NL" noProof="0" smtClean="0"/>
              <a:t>13-5-2022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B35F1E-6526-417F-8BF9-C1A6652A8B56}" type="datetime1">
              <a:rPr lang="nl-NL" noProof="0" smtClean="0"/>
              <a:t>13-5-2022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724872-0FAE-4756-80E5-1F6B1C2B398C}" type="datetime1">
              <a:rPr lang="nl-NL" noProof="0" smtClean="0"/>
              <a:t>13-5-2022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E45E1-F11C-4AD8-8D1F-885B9A631F26}" type="datetime1">
              <a:rPr lang="nl-NL" noProof="0" smtClean="0"/>
              <a:t>13-5-2022</a:t>
            </a:fld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468F09-F27C-47DF-B678-AF7FD8C43DFF}" type="datetime1">
              <a:rPr lang="nl-NL" noProof="0" smtClean="0"/>
              <a:t>13-5-2022</a:t>
            </a:fld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AC30D02-F3AE-4F83-ABFA-300F20B60227}" type="datetime1">
              <a:rPr lang="nl-NL" noProof="0" smtClean="0"/>
              <a:t>13-5-2022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844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nl-NL" noProof="0" smtClean="0"/>
              <a:pPr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oer, persoon, poseren, boog&#10;&#10;Automatisch gegenereerde beschrijving">
            <a:extLst>
              <a:ext uri="{FF2B5EF4-FFF2-40B4-BE49-F238E27FC236}">
                <a16:creationId xmlns:a16="http://schemas.microsoft.com/office/drawing/2014/main" id="{19E77719-D6DA-41FE-8C42-6408B30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88" y="-37007"/>
            <a:ext cx="12265888" cy="7536934"/>
          </a:xfrm>
          <a:prstGeom prst="rect">
            <a:avLst/>
          </a:prstGeom>
        </p:spPr>
      </p:pic>
      <p:sp>
        <p:nvSpPr>
          <p:cNvPr id="4" name="object 3" descr="Personen met doc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86859" y="-3859"/>
            <a:ext cx="12278858" cy="883161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257451" y="3785894"/>
            <a:ext cx="11961181" cy="2128049"/>
          </a:xfrm>
        </p:spPr>
        <p:txBody>
          <a:bodyPr rtlCol="0">
            <a:normAutofit fontScale="90000"/>
          </a:bodyPr>
          <a:lstStyle/>
          <a:p>
            <a:pPr algn="l" rtl="0">
              <a:lnSpc>
                <a:spcPct val="100000"/>
              </a:lnSpc>
            </a:pPr>
            <a:br>
              <a:rPr lang="nl-NL" sz="4900" dirty="0">
                <a:solidFill>
                  <a:srgbClr val="23445E"/>
                </a:solidFill>
              </a:rPr>
            </a:br>
            <a:br>
              <a:rPr lang="nl-NL" sz="4900" dirty="0">
                <a:solidFill>
                  <a:srgbClr val="23445E"/>
                </a:solidFill>
              </a:rPr>
            </a:br>
            <a:br>
              <a:rPr lang="nl-NL" sz="4900" dirty="0">
                <a:solidFill>
                  <a:srgbClr val="23445E"/>
                </a:solidFill>
              </a:rPr>
            </a:br>
            <a:br>
              <a:rPr lang="nl-NL" sz="4900" dirty="0">
                <a:solidFill>
                  <a:srgbClr val="23445E"/>
                </a:solidFill>
              </a:rPr>
            </a:br>
            <a:br>
              <a:rPr lang="nl-NL" sz="4900" dirty="0">
                <a:solidFill>
                  <a:srgbClr val="23445E"/>
                </a:solidFill>
              </a:rPr>
            </a:br>
            <a:br>
              <a:rPr lang="nl-NL" sz="4900" dirty="0">
                <a:solidFill>
                  <a:srgbClr val="23445E"/>
                </a:solidFill>
              </a:rPr>
            </a:br>
            <a:br>
              <a:rPr lang="nl-NL" sz="4900" dirty="0">
                <a:solidFill>
                  <a:srgbClr val="23445E"/>
                </a:solidFill>
              </a:rPr>
            </a:br>
            <a:r>
              <a:rPr lang="nl-NL" sz="4900" dirty="0">
                <a:solidFill>
                  <a:srgbClr val="23445E"/>
                </a:solidFill>
              </a:rPr>
              <a:t>Mogelijkheden in het volwassenenonderwijs regio Halle Vilvoorde</a:t>
            </a:r>
            <a:br>
              <a:rPr lang="nl-NL" sz="4900" dirty="0">
                <a:solidFill>
                  <a:srgbClr val="23445E"/>
                </a:solidFill>
              </a:rPr>
            </a:br>
            <a:br>
              <a:rPr lang="nl-NL" sz="4900" dirty="0">
                <a:solidFill>
                  <a:srgbClr val="23445E"/>
                </a:solidFill>
              </a:rPr>
            </a:br>
            <a:r>
              <a:rPr lang="nl-NL" sz="3100" dirty="0">
                <a:solidFill>
                  <a:srgbClr val="23445E"/>
                </a:solidFill>
              </a:rPr>
              <a:t>Inspiratiemoment Samen kansen geven aan (ex-)OKAN-leerlingen</a:t>
            </a:r>
            <a:br>
              <a:rPr lang="nl-NL" sz="3100" dirty="0">
                <a:solidFill>
                  <a:srgbClr val="23445E"/>
                </a:solidFill>
              </a:rPr>
            </a:br>
            <a:r>
              <a:rPr lang="nl-NL" sz="3100" dirty="0">
                <a:solidFill>
                  <a:srgbClr val="23445E"/>
                </a:solidFill>
              </a:rPr>
              <a:t>13 mei 2022</a:t>
            </a:r>
            <a:endParaRPr lang="nl-NL" sz="4900" dirty="0">
              <a:solidFill>
                <a:srgbClr val="23445E"/>
              </a:solidFill>
            </a:endParaRPr>
          </a:p>
        </p:txBody>
      </p:sp>
      <p:sp>
        <p:nvSpPr>
          <p:cNvPr id="6" name="object 7" descr="Beige rechthoek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 bwMode="white">
          <a:xfrm>
            <a:off x="257451" y="4688332"/>
            <a:ext cx="9991172" cy="65208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9" name="Afbeelding 8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A8FB7DE2-7EBF-45DA-8351-A4B4C8A8A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14" y="-3859"/>
            <a:ext cx="2417685" cy="10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F79BD636-A0B9-4937-A5B0-66D05206A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3738" y="0"/>
            <a:ext cx="3998258" cy="712139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1" y="-9424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193736" y="14139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304798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Aanvullende Algemene Vorming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1FC0AC3C-9C01-4D2C-B041-ABE0CC9E69EF}"/>
              </a:ext>
            </a:extLst>
          </p:cNvPr>
          <p:cNvSpPr txBox="1"/>
          <p:nvPr/>
        </p:nvSpPr>
        <p:spPr>
          <a:xfrm>
            <a:off x="304799" y="1170403"/>
            <a:ext cx="75482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nl-NL" sz="3200" dirty="0">
                <a:solidFill>
                  <a:schemeClr val="bg1"/>
                </a:solidFill>
                <a:sym typeface="Calibri"/>
              </a:rPr>
              <a:t>Vrijstellingen zijn mogelijk voor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Nederlands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Frans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Wiskunde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Wetenschappen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ICT</a:t>
            </a:r>
          </a:p>
          <a:p>
            <a:r>
              <a:rPr lang="nl-BE" sz="9000" dirty="0">
                <a:solidFill>
                  <a:schemeClr val="bg1"/>
                </a:solidFill>
                <a:sym typeface="Wingdings" panose="05000000000000000000" pitchFamily="2" charset="2"/>
              </a:rPr>
              <a:t></a:t>
            </a:r>
            <a:r>
              <a:rPr lang="nl-BE" sz="2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nl-BE" sz="2800" b="1" dirty="0">
                <a:solidFill>
                  <a:schemeClr val="bg1"/>
                </a:solidFill>
                <a:sym typeface="Wingdings" panose="05000000000000000000" pitchFamily="2" charset="2"/>
              </a:rPr>
              <a:t>Niet voor </a:t>
            </a:r>
            <a:r>
              <a:rPr lang="nl-BE" sz="2800" b="1" dirty="0" err="1">
                <a:solidFill>
                  <a:schemeClr val="bg1"/>
                </a:solidFill>
                <a:sym typeface="Wingdings" panose="05000000000000000000" pitchFamily="2" charset="2"/>
              </a:rPr>
              <a:t>Macusa</a:t>
            </a:r>
            <a:endParaRPr lang="nl-NL" sz="2400" b="1" dirty="0">
              <a:solidFill>
                <a:schemeClr val="bg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8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074650D7-12E4-4977-BA68-247F59373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3" y="-18388"/>
            <a:ext cx="4010438" cy="714308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3998260" y="-9424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>
            <a:off x="-2" y="0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4303059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Aanvullende Algemene Vorming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4250313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1FC0AC3C-9C01-4D2C-B041-ABE0CC9E69EF}"/>
              </a:ext>
            </a:extLst>
          </p:cNvPr>
          <p:cNvSpPr txBox="1"/>
          <p:nvPr/>
        </p:nvSpPr>
        <p:spPr>
          <a:xfrm>
            <a:off x="4303060" y="1170403"/>
            <a:ext cx="7754469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nl-NL" sz="3200" dirty="0">
                <a:solidFill>
                  <a:schemeClr val="bg1"/>
                </a:solidFill>
                <a:sym typeface="Calibri"/>
              </a:rPr>
              <a:t>Vrijstellingen te verkrijgen op basis van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Vrijstellingsproeven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Rapporten uit het middelbaar (niet ouder dan 4 jaar)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	ASO, TSO, KSO	vanaf 4</a:t>
            </a:r>
            <a:r>
              <a:rPr lang="nl-NL" sz="2400" baseline="300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e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 jaar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	BSO			vanaf 6</a:t>
            </a:r>
            <a:r>
              <a:rPr lang="nl-NL" sz="2400" baseline="300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e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 jaar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Deelcertificaten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Examens afgelegd bij de examencommissie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  <a:sym typeface="Calibri"/>
              </a:rPr>
              <a:t>EVC/EVK</a:t>
            </a:r>
          </a:p>
        </p:txBody>
      </p:sp>
    </p:spTree>
    <p:extLst>
      <p:ext uri="{BB962C8B-B14F-4D97-AF65-F5344CB8AC3E}">
        <p14:creationId xmlns:p14="http://schemas.microsoft.com/office/powerpoint/2010/main" val="12769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88FF5C7D-FCC7-4CF6-A31D-28E5FA6E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1390" y="0"/>
            <a:ext cx="4005462" cy="71342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21480" y="-14139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180219" y="-15409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304798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Aanvullende Algemene Vorming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E4EFCCDE-C62D-4FF6-BAC1-76013748CF4A}"/>
              </a:ext>
            </a:extLst>
          </p:cNvPr>
          <p:cNvSpPr txBox="1"/>
          <p:nvPr/>
        </p:nvSpPr>
        <p:spPr>
          <a:xfrm>
            <a:off x="304799" y="1582776"/>
            <a:ext cx="75482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sym typeface="Calibri"/>
              </a:rPr>
              <a:t>Georganiseerd door</a:t>
            </a:r>
          </a:p>
          <a:p>
            <a:endParaRPr lang="nl-NL" sz="3200" dirty="0">
              <a:solidFill>
                <a:schemeClr val="bg1"/>
              </a:solidFill>
              <a:sym typeface="Calibri"/>
            </a:endParaRPr>
          </a:p>
          <a:p>
            <a:r>
              <a:rPr lang="nl-NL" sz="3200" dirty="0">
                <a:solidFill>
                  <a:schemeClr val="bg1"/>
                </a:solidFill>
                <a:sym typeface="Calibri"/>
              </a:rPr>
              <a:t>Lesplaatsen</a:t>
            </a: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Vilvoorde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Halle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Dagonderwijs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67FAFD9B-ED8A-4C91-B9ED-510F12472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480" y="1557646"/>
            <a:ext cx="2461685" cy="6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oer, persoon, poseren, boog&#10;&#10;Automatisch gegenereerde beschrijving">
            <a:extLst>
              <a:ext uri="{FF2B5EF4-FFF2-40B4-BE49-F238E27FC236}">
                <a16:creationId xmlns:a16="http://schemas.microsoft.com/office/drawing/2014/main" id="{19E77719-D6DA-41FE-8C42-6408B30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88" y="-37007"/>
            <a:ext cx="12265888" cy="7536934"/>
          </a:xfrm>
          <a:prstGeom prst="rect">
            <a:avLst/>
          </a:prstGeom>
        </p:spPr>
      </p:pic>
      <p:sp>
        <p:nvSpPr>
          <p:cNvPr id="4" name="object 3" descr="Personen met doc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00520" y="-37007"/>
            <a:ext cx="12278858" cy="883161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pic>
        <p:nvPicPr>
          <p:cNvPr id="5" name="Afbeelding 4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E67D9830-95F2-4DEA-918C-23F9AEF7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5505475"/>
            <a:ext cx="2094192" cy="95021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D54F1E2-A5D3-45B1-BC8C-61EDA843D0FA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524000" y="2330802"/>
            <a:ext cx="9144000" cy="2196395"/>
          </a:xfrm>
        </p:spPr>
        <p:txBody>
          <a:bodyPr rtlCol="0">
            <a:noAutofit/>
          </a:bodyPr>
          <a:lstStyle/>
          <a:p>
            <a:pPr rtl="0">
              <a:lnSpc>
                <a:spcPct val="125000"/>
              </a:lnSpc>
            </a:pPr>
            <a:r>
              <a:rPr lang="nl-NL" dirty="0">
                <a:solidFill>
                  <a:srgbClr val="23445E"/>
                </a:solidFill>
              </a:rPr>
              <a:t>BEROEPSOPLEIDING</a:t>
            </a:r>
            <a:br>
              <a:rPr lang="nl-NL" dirty="0">
                <a:solidFill>
                  <a:srgbClr val="23445E"/>
                </a:solidFill>
              </a:rPr>
            </a:br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8" name="object 7" descr="Beige rechthoek">
            <a:extLst>
              <a:ext uri="{FF2B5EF4-FFF2-40B4-BE49-F238E27FC236}">
                <a16:creationId xmlns:a16="http://schemas.microsoft.com/office/drawing/2014/main" id="{B84DFFCE-F972-42E6-ABB3-CED418741A51}"/>
              </a:ext>
            </a:extLst>
          </p:cNvPr>
          <p:cNvSpPr/>
          <p:nvPr/>
        </p:nvSpPr>
        <p:spPr bwMode="white">
          <a:xfrm>
            <a:off x="2189429" y="3440536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6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48D47D75-7DF2-47F1-8BA8-833EB04A1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3" y="-18388"/>
            <a:ext cx="4005090" cy="713356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3998260" y="-9426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>
            <a:off x="-2" y="0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80604"/>
            <a:ext cx="1317811" cy="59793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8BB0FD13-C7B6-4FB8-A556-A039627CB532}"/>
              </a:ext>
            </a:extLst>
          </p:cNvPr>
          <p:cNvSpPr txBox="1"/>
          <p:nvPr/>
        </p:nvSpPr>
        <p:spPr>
          <a:xfrm>
            <a:off x="4312022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Beroepsopleiding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0" name="object 7" descr="Beige rechthoek">
            <a:extLst>
              <a:ext uri="{FF2B5EF4-FFF2-40B4-BE49-F238E27FC236}">
                <a16:creationId xmlns:a16="http://schemas.microsoft.com/office/drawing/2014/main" id="{370F7833-1914-4E2A-9136-6741C096376B}"/>
              </a:ext>
            </a:extLst>
          </p:cNvPr>
          <p:cNvSpPr/>
          <p:nvPr/>
        </p:nvSpPr>
        <p:spPr bwMode="white">
          <a:xfrm>
            <a:off x="4259276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751F0D0-7D00-4003-929B-5ECD6033AFA5}"/>
              </a:ext>
            </a:extLst>
          </p:cNvPr>
          <p:cNvSpPr txBox="1"/>
          <p:nvPr/>
        </p:nvSpPr>
        <p:spPr>
          <a:xfrm>
            <a:off x="4312023" y="1421403"/>
            <a:ext cx="75482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sym typeface="Calibri"/>
              </a:rPr>
              <a:t>In combinatie met algemene vakken </a:t>
            </a:r>
          </a:p>
          <a:p>
            <a:r>
              <a:rPr lang="nl-NL" sz="3200" dirty="0">
                <a:solidFill>
                  <a:schemeClr val="bg1"/>
                </a:solidFill>
                <a:sym typeface="Calibri"/>
              </a:rPr>
              <a:t>(</a:t>
            </a:r>
            <a:r>
              <a:rPr lang="nl-NL" sz="3200" dirty="0">
                <a:solidFill>
                  <a:schemeClr val="bg1"/>
                </a:solidFill>
                <a:sym typeface="Wingdings" panose="05000000000000000000" pitchFamily="2" charset="2"/>
              </a:rPr>
              <a:t> diploma secundair) </a:t>
            </a:r>
            <a:r>
              <a:rPr lang="nl-NL" sz="3200" dirty="0">
                <a:solidFill>
                  <a:schemeClr val="bg1"/>
                </a:solidFill>
                <a:sym typeface="Calibri"/>
              </a:rPr>
              <a:t>of apart</a:t>
            </a: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r>
              <a:rPr lang="nl-NL" sz="3200" dirty="0">
                <a:solidFill>
                  <a:schemeClr val="bg1"/>
                </a:solidFill>
                <a:sym typeface="Calibri"/>
              </a:rPr>
              <a:t>Georganiseerd door elk CVO</a:t>
            </a: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endParaRPr lang="nl-NL" sz="1000" dirty="0">
              <a:solidFill>
                <a:schemeClr val="bg1"/>
              </a:solidFill>
              <a:sym typeface="Calibri"/>
            </a:endParaRPr>
          </a:p>
          <a:p>
            <a:r>
              <a:rPr lang="nl-NL" sz="3200" dirty="0">
                <a:solidFill>
                  <a:schemeClr val="bg1"/>
                </a:solidFill>
                <a:sym typeface="Calibri"/>
              </a:rPr>
              <a:t>Lesplaatsen</a:t>
            </a:r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Halle, Vilvoorde, Meise, Merchtem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Dagonderwijs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B207A844-6F79-4740-83B1-82CA4F4F5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586" y="3425841"/>
            <a:ext cx="2783757" cy="784209"/>
          </a:xfrm>
          <a:prstGeom prst="rect">
            <a:avLst/>
          </a:prstGeom>
        </p:spPr>
      </p:pic>
      <p:pic>
        <p:nvPicPr>
          <p:cNvPr id="16" name="Afbeelding 15" descr="Afbeelding met fles, mensen, geel, voedsel&#10;&#10;Automatisch gegenereerde beschrijving">
            <a:extLst>
              <a:ext uri="{FF2B5EF4-FFF2-40B4-BE49-F238E27FC236}">
                <a16:creationId xmlns:a16="http://schemas.microsoft.com/office/drawing/2014/main" id="{64E3585A-1F52-4FA0-9126-8EACD228A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329" y="3425841"/>
            <a:ext cx="879898" cy="78420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D0FE789-B4D4-4C53-A442-FB7D3ED6D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906" y="3425841"/>
            <a:ext cx="2614859" cy="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88FF5C7D-FCC7-4CF6-A31D-28E5FA6E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1390" y="0"/>
            <a:ext cx="4005462" cy="71342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21480" y="-14139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180219" y="-15409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304798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Beroepsopleiding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pic>
        <p:nvPicPr>
          <p:cNvPr id="19" name="Afbeelding 18" descr="Afbeelding met tekst, verschillend&#10;&#10;Automatisch gegenereerde beschrijving">
            <a:extLst>
              <a:ext uri="{FF2B5EF4-FFF2-40B4-BE49-F238E27FC236}">
                <a16:creationId xmlns:a16="http://schemas.microsoft.com/office/drawing/2014/main" id="{D2461A78-6973-CE3C-6900-DDBEA9742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1287701"/>
            <a:ext cx="5369903" cy="53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oer, persoon, poseren, boog&#10;&#10;Automatisch gegenereerde beschrijving">
            <a:extLst>
              <a:ext uri="{FF2B5EF4-FFF2-40B4-BE49-F238E27FC236}">
                <a16:creationId xmlns:a16="http://schemas.microsoft.com/office/drawing/2014/main" id="{19E77719-D6DA-41FE-8C42-6408B30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88" y="-37007"/>
            <a:ext cx="12265888" cy="7536934"/>
          </a:xfrm>
          <a:prstGeom prst="rect">
            <a:avLst/>
          </a:prstGeom>
        </p:spPr>
      </p:pic>
      <p:sp>
        <p:nvSpPr>
          <p:cNvPr id="4" name="object 3" descr="Personen met doc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00520" y="-37007"/>
            <a:ext cx="12278858" cy="883161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pic>
        <p:nvPicPr>
          <p:cNvPr id="5" name="Afbeelding 4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E67D9830-95F2-4DEA-918C-23F9AEF7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5505475"/>
            <a:ext cx="2094192" cy="95021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D54F1E2-A5D3-45B1-BC8C-61EDA843D0FA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219596" y="2264840"/>
            <a:ext cx="11638625" cy="219639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nl-NL" dirty="0">
                <a:solidFill>
                  <a:srgbClr val="23445E"/>
                </a:solidFill>
              </a:rPr>
              <a:t>TWEEDEKANSONDERWIJS</a:t>
            </a:r>
            <a:br>
              <a:rPr lang="nl-NL" dirty="0">
                <a:solidFill>
                  <a:srgbClr val="23445E"/>
                </a:solidFill>
              </a:rPr>
            </a:br>
            <a:r>
              <a:rPr lang="nl-NL" sz="4000" dirty="0">
                <a:solidFill>
                  <a:srgbClr val="23445E"/>
                </a:solidFill>
              </a:rPr>
              <a:t>OOK VOOR (EX-)OKAN-LEERLINGEN</a:t>
            </a:r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8" name="object 7" descr="Beige rechthoek">
            <a:extLst>
              <a:ext uri="{FF2B5EF4-FFF2-40B4-BE49-F238E27FC236}">
                <a16:creationId xmlns:a16="http://schemas.microsoft.com/office/drawing/2014/main" id="{B84DFFCE-F972-42E6-ABB3-CED418741A51}"/>
              </a:ext>
            </a:extLst>
          </p:cNvPr>
          <p:cNvSpPr/>
          <p:nvPr/>
        </p:nvSpPr>
        <p:spPr bwMode="white">
          <a:xfrm>
            <a:off x="2204909" y="364206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74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074650D7-12E4-4977-BA68-247F59373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3" y="-18388"/>
            <a:ext cx="4010438" cy="714308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3998260" y="-9424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>
            <a:off x="-2" y="0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4303059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Met een traject op maat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4250313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1FC0AC3C-9C01-4D2C-B041-ABE0CC9E69EF}"/>
              </a:ext>
            </a:extLst>
          </p:cNvPr>
          <p:cNvSpPr txBox="1"/>
          <p:nvPr/>
        </p:nvSpPr>
        <p:spPr>
          <a:xfrm>
            <a:off x="4303060" y="1294692"/>
            <a:ext cx="7754469" cy="535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sym typeface="Calibri"/>
              </a:rPr>
              <a:t>Trajectbegeleiders werken een traject op maat van de cursist uit:</a:t>
            </a:r>
            <a:endParaRPr lang="nl-NL" sz="1000" dirty="0">
              <a:solidFill>
                <a:schemeClr val="bg1"/>
              </a:solidFill>
              <a:sym typeface="Calibri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Intakeformulier</a:t>
            </a:r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  <a:sym typeface="Calibri"/>
              </a:rPr>
              <a:t>Persoonlijke informatie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  <a:sym typeface="Calibri"/>
              </a:rPr>
              <a:t>Talenkennis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  <a:sym typeface="Calibri"/>
              </a:rPr>
              <a:t>School- en werkervaring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  <a:sym typeface="Calibri"/>
              </a:rPr>
              <a:t>Leermoeilijkheden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Vrijstellingsproeven AAV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Oriëntatieproeven in samenwerking met </a:t>
            </a:r>
            <a:r>
              <a:rPr lang="nl-NL" sz="2000" dirty="0" err="1">
                <a:solidFill>
                  <a:schemeClr val="bg1"/>
                </a:solidFill>
                <a:sym typeface="Calibri"/>
              </a:rPr>
              <a:t>Ligo</a:t>
            </a:r>
            <a:endParaRPr lang="nl-NL" sz="2000" dirty="0">
              <a:solidFill>
                <a:schemeClr val="bg1"/>
              </a:solidFill>
              <a:sym typeface="Calibri"/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  <a:sym typeface="Calibri"/>
              </a:rPr>
              <a:t>Voortraject bij </a:t>
            </a:r>
            <a:r>
              <a:rPr lang="nl-NL" dirty="0" err="1">
                <a:solidFill>
                  <a:schemeClr val="bg1"/>
                </a:solidFill>
                <a:sym typeface="Calibri"/>
              </a:rPr>
              <a:t>Ligo</a:t>
            </a:r>
            <a:endParaRPr lang="nl-NL" dirty="0">
              <a:solidFill>
                <a:schemeClr val="bg1"/>
              </a:solidFill>
              <a:sym typeface="Calibri"/>
            </a:endParaRP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dirty="0">
                <a:solidFill>
                  <a:schemeClr val="bg1"/>
                </a:solidFill>
                <a:sym typeface="Calibri"/>
              </a:rPr>
              <a:t>Leerondersteuning door </a:t>
            </a:r>
            <a:r>
              <a:rPr lang="nl-NL" dirty="0" err="1">
                <a:solidFill>
                  <a:schemeClr val="bg1"/>
                </a:solidFill>
                <a:sym typeface="Calibri"/>
              </a:rPr>
              <a:t>Ligo</a:t>
            </a:r>
            <a:endParaRPr lang="nl-NL" dirty="0">
              <a:solidFill>
                <a:schemeClr val="bg1"/>
              </a:solidFill>
              <a:sym typeface="Calibri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Gesprek met de cursist</a:t>
            </a:r>
          </a:p>
        </p:txBody>
      </p:sp>
    </p:spTree>
    <p:extLst>
      <p:ext uri="{BB962C8B-B14F-4D97-AF65-F5344CB8AC3E}">
        <p14:creationId xmlns:p14="http://schemas.microsoft.com/office/powerpoint/2010/main" val="8371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88FF5C7D-FCC7-4CF6-A31D-28E5FA6E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1390" y="0"/>
            <a:ext cx="4005462" cy="71342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21480" y="-14139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180219" y="-15409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304799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Met leer- en zorgbegeleiding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15" name="Tekstvak 14">
            <a:extLst>
              <a:ext uri="{FF2B5EF4-FFF2-40B4-BE49-F238E27FC236}">
                <a16:creationId xmlns:a16="http://schemas.microsoft.com/office/drawing/2014/main" id="{E4EFCCDE-C62D-4FF6-BAC1-76013748CF4A}"/>
              </a:ext>
            </a:extLst>
          </p:cNvPr>
          <p:cNvSpPr txBox="1"/>
          <p:nvPr/>
        </p:nvSpPr>
        <p:spPr>
          <a:xfrm>
            <a:off x="251531" y="1130902"/>
            <a:ext cx="779163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dirty="0">
                <a:solidFill>
                  <a:schemeClr val="bg1"/>
                </a:solidFill>
                <a:sym typeface="Calibri"/>
              </a:rPr>
              <a:t>Leerbegeleiding door </a:t>
            </a:r>
            <a:r>
              <a:rPr lang="nl-NL" sz="3200" dirty="0" err="1">
                <a:solidFill>
                  <a:schemeClr val="bg1"/>
                </a:solidFill>
                <a:sym typeface="Calibri"/>
              </a:rPr>
              <a:t>Ligo</a:t>
            </a:r>
            <a:endParaRPr lang="nl-NL" sz="3200" dirty="0">
              <a:solidFill>
                <a:schemeClr val="bg1"/>
              </a:solidFill>
              <a:sym typeface="Calibri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Bij het aanleren van een goede studiemethode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Bij studieproblemen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Bij leerstoornissen</a:t>
            </a:r>
          </a:p>
          <a:p>
            <a:pPr>
              <a:lnSpc>
                <a:spcPct val="150000"/>
              </a:lnSpc>
            </a:pPr>
            <a:r>
              <a:rPr lang="nl-NL" sz="3200" dirty="0">
                <a:solidFill>
                  <a:schemeClr val="bg1"/>
                </a:solidFill>
                <a:sym typeface="Calibri"/>
              </a:rPr>
              <a:t>Bemand openleercentrum</a:t>
            </a:r>
          </a:p>
          <a:p>
            <a:pPr>
              <a:lnSpc>
                <a:spcPct val="150000"/>
              </a:lnSpc>
            </a:pPr>
            <a:r>
              <a:rPr lang="nl-NL" sz="3200" dirty="0">
                <a:solidFill>
                  <a:schemeClr val="bg1"/>
                </a:solidFill>
                <a:sym typeface="Calibri"/>
              </a:rPr>
              <a:t>Zorgbegeleiding door een zorgcoördinator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Bij psychologische problemen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Bij familiale problemen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Bij financiële problemen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chemeClr val="bg1"/>
                </a:solidFill>
                <a:sym typeface="Calibri"/>
              </a:rPr>
              <a:t>…</a:t>
            </a:r>
          </a:p>
          <a:p>
            <a:pPr>
              <a:lnSpc>
                <a:spcPct val="150000"/>
              </a:lnSpc>
            </a:pPr>
            <a:endParaRPr lang="nl-NL" sz="3200" dirty="0">
              <a:solidFill>
                <a:schemeClr val="bg1"/>
              </a:solidFill>
              <a:sym typeface="Calibri"/>
            </a:endParaRPr>
          </a:p>
          <a:p>
            <a:endParaRPr lang="nl-NL" sz="3200" dirty="0">
              <a:solidFill>
                <a:schemeClr val="bg1"/>
              </a:solidFill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Dagonderwijs</a:t>
            </a:r>
          </a:p>
        </p:txBody>
      </p:sp>
    </p:spTree>
    <p:extLst>
      <p:ext uri="{BB962C8B-B14F-4D97-AF65-F5344CB8AC3E}">
        <p14:creationId xmlns:p14="http://schemas.microsoft.com/office/powerpoint/2010/main" val="13033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074650D7-12E4-4977-BA68-247F59373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3" y="-18388"/>
            <a:ext cx="4010438" cy="7143088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3998260" y="-9424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>
            <a:off x="-2" y="0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4303059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Met extra Nederlands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4250313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1FC0AC3C-9C01-4D2C-B041-ABE0CC9E69EF}"/>
              </a:ext>
            </a:extLst>
          </p:cNvPr>
          <p:cNvSpPr txBox="1"/>
          <p:nvPr/>
        </p:nvSpPr>
        <p:spPr>
          <a:xfrm>
            <a:off x="4312382" y="1289284"/>
            <a:ext cx="7754469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nl-nl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Nederlands van A1 tot C1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Open modules op maat van de cursisten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Duidelijk spreken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Taal en structuur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Extra spreekkansen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Leren solliciteren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Nederlands voor het rijbewijs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...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Taalcoach</a:t>
            </a:r>
          </a:p>
        </p:txBody>
      </p:sp>
    </p:spTree>
    <p:extLst>
      <p:ext uri="{BB962C8B-B14F-4D97-AF65-F5344CB8AC3E}">
        <p14:creationId xmlns:p14="http://schemas.microsoft.com/office/powerpoint/2010/main" val="26031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oer, persoon, poseren, boog&#10;&#10;Automatisch gegenereerde beschrijving">
            <a:extLst>
              <a:ext uri="{FF2B5EF4-FFF2-40B4-BE49-F238E27FC236}">
                <a16:creationId xmlns:a16="http://schemas.microsoft.com/office/drawing/2014/main" id="{19E77719-D6DA-41FE-8C42-6408B30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88" y="-37007"/>
            <a:ext cx="12265888" cy="7536934"/>
          </a:xfrm>
          <a:prstGeom prst="rect">
            <a:avLst/>
          </a:prstGeom>
        </p:spPr>
      </p:pic>
      <p:sp>
        <p:nvSpPr>
          <p:cNvPr id="4" name="object 3" descr="Personen met doc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00520" y="-37007"/>
            <a:ext cx="12278858" cy="883161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pic>
        <p:nvPicPr>
          <p:cNvPr id="10" name="Afbeelding 9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D004B688-369A-47A8-B00C-6CE51B156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5505475"/>
            <a:ext cx="2094192" cy="95021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34BC48D-C43C-4205-95E5-CC1740261B8A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1461247" y="2879901"/>
            <a:ext cx="9144000" cy="1098197"/>
          </a:xfrm>
        </p:spPr>
        <p:txBody>
          <a:bodyPr rtlCol="0">
            <a:noAutofit/>
          </a:bodyPr>
          <a:lstStyle/>
          <a:p>
            <a:pPr rtl="0">
              <a:lnSpc>
                <a:spcPct val="125000"/>
              </a:lnSpc>
            </a:pPr>
            <a:r>
              <a:rPr lang="nl-NL" dirty="0">
                <a:solidFill>
                  <a:srgbClr val="23445E"/>
                </a:solidFill>
              </a:rPr>
              <a:t>WAT IS INTKO?</a:t>
            </a:r>
          </a:p>
        </p:txBody>
      </p:sp>
      <p:sp>
        <p:nvSpPr>
          <p:cNvPr id="12" name="object 7" descr="Beige rechthoek">
            <a:extLst>
              <a:ext uri="{FF2B5EF4-FFF2-40B4-BE49-F238E27FC236}">
                <a16:creationId xmlns:a16="http://schemas.microsoft.com/office/drawing/2014/main" id="{51CDA8AB-9AD1-4952-8386-B2FB43553A17}"/>
              </a:ext>
            </a:extLst>
          </p:cNvPr>
          <p:cNvSpPr/>
          <p:nvPr/>
        </p:nvSpPr>
        <p:spPr bwMode="white">
          <a:xfrm>
            <a:off x="2099782" y="4139781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92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88FF5C7D-FCC7-4CF6-A31D-28E5FA6E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1390" y="0"/>
            <a:ext cx="4005462" cy="71342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21480" y="-14139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180219" y="-15409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C4E4D01F-5F1C-0CC1-72AA-43284987AE74}"/>
              </a:ext>
            </a:extLst>
          </p:cNvPr>
          <p:cNvSpPr txBox="1"/>
          <p:nvPr/>
        </p:nvSpPr>
        <p:spPr>
          <a:xfrm>
            <a:off x="192689" y="212844"/>
            <a:ext cx="75482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900" dirty="0">
                <a:solidFill>
                  <a:schemeClr val="bg1"/>
                </a:solidFill>
              </a:rPr>
              <a:t>Met extra ondersteuning basisvaardigheden</a:t>
            </a:r>
            <a:endParaRPr lang="nl-BE" sz="2900" dirty="0">
              <a:solidFill>
                <a:schemeClr val="bg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F739601-E758-783E-5150-53D188AF0FF3}"/>
              </a:ext>
            </a:extLst>
          </p:cNvPr>
          <p:cNvSpPr txBox="1"/>
          <p:nvPr/>
        </p:nvSpPr>
        <p:spPr>
          <a:xfrm>
            <a:off x="202012" y="1289284"/>
            <a:ext cx="7754469" cy="46405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rtl="0">
              <a:defRPr lang="nl-nl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nl-NL" dirty="0">
                <a:sym typeface="Calibri"/>
              </a:rPr>
              <a:t>Bij </a:t>
            </a:r>
            <a:r>
              <a:rPr lang="nl-NL" dirty="0" err="1">
                <a:sym typeface="Calibri"/>
              </a:rPr>
              <a:t>Ligo</a:t>
            </a:r>
            <a:r>
              <a:rPr lang="nl-NL" dirty="0">
                <a:sym typeface="Calibri"/>
              </a:rPr>
              <a:t>   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  <a:sym typeface="Calibri"/>
              </a:rPr>
              <a:t> </a:t>
            </a:r>
            <a:endParaRPr lang="nl-NL" sz="2800" u="sng" dirty="0">
              <a:latin typeface="museo-sans"/>
              <a:sym typeface="Calibri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nl-NL" sz="2400" dirty="0">
              <a:sym typeface="Calibri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versterken van kortopgeleide volwassenen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ym typeface="Calibri"/>
              </a:rPr>
              <a:t>     (= geen diploma secundair onderwijs)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werken aan geletterdheid: taal, rekenen, digitale vaardigheden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werken aan basisvaardigheden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nl-NL" sz="24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4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88FF5C7D-FCC7-4CF6-A31D-28E5FA6E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1390" y="0"/>
            <a:ext cx="4005462" cy="71342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21480" y="-14139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180219" y="-15409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1A0B3317-CD09-2ACF-CCDD-5A81CB567A80}"/>
              </a:ext>
            </a:extLst>
          </p:cNvPr>
          <p:cNvSpPr txBox="1"/>
          <p:nvPr/>
        </p:nvSpPr>
        <p:spPr>
          <a:xfrm>
            <a:off x="290341" y="212844"/>
            <a:ext cx="75482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900" dirty="0">
                <a:solidFill>
                  <a:schemeClr val="bg1"/>
                </a:solidFill>
              </a:rPr>
              <a:t>Met extra ondersteuning basisvaardigheden</a:t>
            </a:r>
            <a:endParaRPr lang="nl-BE" sz="2900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D43051F-3E8E-482E-E145-DA8A949CB87C}"/>
              </a:ext>
            </a:extLst>
          </p:cNvPr>
          <p:cNvSpPr txBox="1"/>
          <p:nvPr/>
        </p:nvSpPr>
        <p:spPr>
          <a:xfrm>
            <a:off x="299664" y="1289284"/>
            <a:ext cx="7754469" cy="51944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rtl="0">
              <a:defRPr lang="nl-nl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nl-NL" dirty="0">
                <a:sym typeface="Calibri"/>
              </a:rPr>
              <a:t>Bij </a:t>
            </a:r>
            <a:r>
              <a:rPr lang="nl-NL" dirty="0" err="1">
                <a:sym typeface="Calibri"/>
              </a:rPr>
              <a:t>Ligo</a:t>
            </a:r>
            <a:r>
              <a:rPr lang="nl-NL" dirty="0">
                <a:sym typeface="Calibri"/>
              </a:rPr>
              <a:t>   </a:t>
            </a:r>
            <a:r>
              <a:rPr lang="nl-NL" dirty="0">
                <a:solidFill>
                  <a:schemeClr val="bg1">
                    <a:lumMod val="85000"/>
                  </a:schemeClr>
                </a:solidFill>
                <a:sym typeface="Calibri"/>
              </a:rPr>
              <a:t> </a:t>
            </a:r>
            <a:endParaRPr lang="nl-NL" sz="2800" u="sng" dirty="0">
              <a:latin typeface="museo-sans"/>
              <a:sym typeface="Calibri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NT2 en alfa-NT2: 1.1 en 1.2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ICT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Wiskunde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Lezen en schrijven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Rijbewijs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E-mails schrijven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Op eigen benen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Mijn online administratie</a:t>
            </a:r>
          </a:p>
        </p:txBody>
      </p:sp>
    </p:spTree>
    <p:extLst>
      <p:ext uri="{BB962C8B-B14F-4D97-AF65-F5344CB8AC3E}">
        <p14:creationId xmlns:p14="http://schemas.microsoft.com/office/powerpoint/2010/main" val="25355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>
            <a:extLst>
              <a:ext uri="{FF2B5EF4-FFF2-40B4-BE49-F238E27FC236}">
                <a16:creationId xmlns:a16="http://schemas.microsoft.com/office/drawing/2014/main" id="{88FF5C7D-FCC7-4CF6-A31D-28E5FA6EC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1390" y="0"/>
            <a:ext cx="4005462" cy="71342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21480" y="-14139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180219" y="-15409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501A7E78-9158-EAB2-7FBC-C6DBC2F87BA7}"/>
              </a:ext>
            </a:extLst>
          </p:cNvPr>
          <p:cNvSpPr txBox="1"/>
          <p:nvPr/>
        </p:nvSpPr>
        <p:spPr>
          <a:xfrm>
            <a:off x="272586" y="212844"/>
            <a:ext cx="75482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900" dirty="0">
                <a:solidFill>
                  <a:schemeClr val="bg1"/>
                </a:solidFill>
              </a:rPr>
              <a:t>Met extra ondersteuning basisvaardigheden</a:t>
            </a:r>
            <a:endParaRPr lang="nl-BE" sz="2900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CEDED3-14D2-E259-2FE2-F66318E25BD9}"/>
              </a:ext>
            </a:extLst>
          </p:cNvPr>
          <p:cNvSpPr txBox="1"/>
          <p:nvPr/>
        </p:nvSpPr>
        <p:spPr>
          <a:xfrm>
            <a:off x="281909" y="1289284"/>
            <a:ext cx="7754469" cy="46405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rtl="0">
              <a:defRPr lang="nl-nl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nl-NL" dirty="0">
                <a:sym typeface="Calibri"/>
              </a:rPr>
              <a:t>Bij </a:t>
            </a:r>
            <a:r>
              <a:rPr lang="nl-NL" dirty="0" err="1">
                <a:sym typeface="Calibri"/>
              </a:rPr>
              <a:t>Ligo</a:t>
            </a:r>
            <a:r>
              <a:rPr lang="nl-NL" dirty="0">
                <a:sym typeface="Calibri"/>
              </a:rPr>
              <a:t>   </a:t>
            </a:r>
          </a:p>
          <a:p>
            <a:pPr>
              <a:lnSpc>
                <a:spcPct val="150000"/>
              </a:lnSpc>
            </a:pPr>
            <a:endParaRPr lang="nl-NL" sz="2400" dirty="0">
              <a:sym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in open aanbod: op basis van individuele leervragen</a:t>
            </a:r>
          </a:p>
          <a:p>
            <a:pPr>
              <a:lnSpc>
                <a:spcPct val="150000"/>
              </a:lnSpc>
            </a:pPr>
            <a:endParaRPr lang="nl-NL" sz="2400" dirty="0">
              <a:sym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dirty="0">
                <a:sym typeface="Calibri"/>
              </a:rPr>
              <a:t>schakeltrajecten: op maat van een groep jongeren</a:t>
            </a:r>
          </a:p>
          <a:p>
            <a:pPr>
              <a:lnSpc>
                <a:spcPct val="150000"/>
              </a:lnSpc>
            </a:pPr>
            <a:endParaRPr lang="nl-BE" sz="2400" b="0" i="0" u="sng" dirty="0">
              <a:effectLst/>
              <a:latin typeface="museo-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50000"/>
              </a:lnSpc>
            </a:pPr>
            <a:r>
              <a:rPr lang="nl-BE" sz="2400" b="0" i="0" u="sng" dirty="0">
                <a:effectLst/>
                <a:latin typeface="museo-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info@ligo-hallevilvoorde.be</a:t>
            </a:r>
            <a:endParaRPr lang="nl-NL" sz="2400" dirty="0">
              <a:sym typeface="Calibri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NL" sz="24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oer, persoon, poseren, boog&#10;&#10;Automatisch gegenereerde beschrijving">
            <a:extLst>
              <a:ext uri="{FF2B5EF4-FFF2-40B4-BE49-F238E27FC236}">
                <a16:creationId xmlns:a16="http://schemas.microsoft.com/office/drawing/2014/main" id="{19E77719-D6DA-41FE-8C42-6408B30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88" y="-37007"/>
            <a:ext cx="12265888" cy="7536934"/>
          </a:xfrm>
          <a:prstGeom prst="rect">
            <a:avLst/>
          </a:prstGeom>
        </p:spPr>
      </p:pic>
      <p:sp>
        <p:nvSpPr>
          <p:cNvPr id="4" name="object 3" descr="Personen met doc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41617" y="-71305"/>
            <a:ext cx="12319955" cy="8865917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182B6D1-6F34-4781-9A99-4EFE303233EB}"/>
              </a:ext>
            </a:extLst>
          </p:cNvPr>
          <p:cNvSpPr txBox="1"/>
          <p:nvPr/>
        </p:nvSpPr>
        <p:spPr>
          <a:xfrm>
            <a:off x="363984" y="239698"/>
            <a:ext cx="111769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C00000"/>
                </a:solidFill>
              </a:rPr>
              <a:t> </a:t>
            </a:r>
          </a:p>
          <a:p>
            <a:endParaRPr lang="nl-NL" sz="1000" b="1" dirty="0">
              <a:solidFill>
                <a:srgbClr val="23445E"/>
              </a:solidFill>
              <a:latin typeface="+mj-lt"/>
              <a:ea typeface="+mj-ea"/>
              <a:cs typeface="+mj-cs"/>
            </a:endParaRPr>
          </a:p>
          <a:p>
            <a:r>
              <a:rPr lang="nl-NL" sz="3600" b="1" dirty="0">
                <a:solidFill>
                  <a:srgbClr val="23445E"/>
                </a:solidFill>
              </a:rPr>
              <a:t>ZORGNED+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13DCF5-50A3-4017-B186-8D27108C1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" y="1895412"/>
            <a:ext cx="4438835" cy="29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orgNed+">
            <a:extLst>
              <a:ext uri="{FF2B5EF4-FFF2-40B4-BE49-F238E27FC236}">
                <a16:creationId xmlns:a16="http://schemas.microsoft.com/office/drawing/2014/main" id="{3E9B1FAB-16A9-4EE2-8ECD-BB5AD83A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" y="4971466"/>
            <a:ext cx="1820034" cy="143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BDDBCB8-BAAE-42BB-85E6-39DCF69E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19" y="5007188"/>
            <a:ext cx="2405424" cy="11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F778B0F-84D6-4990-9A65-8588D6AF5874}"/>
              </a:ext>
            </a:extLst>
          </p:cNvPr>
          <p:cNvSpPr txBox="1"/>
          <p:nvPr/>
        </p:nvSpPr>
        <p:spPr>
          <a:xfrm>
            <a:off x="5076544" y="1917933"/>
            <a:ext cx="6893693" cy="3758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Minstens niveau 1.2 (</a:t>
            </a:r>
            <a:r>
              <a:rPr lang="nl-BE" sz="2400" b="1" dirty="0">
                <a:solidFill>
                  <a:srgbClr val="23445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A2 </a:t>
            </a:r>
            <a:r>
              <a:rPr lang="nl-BE" sz="2400" b="1" dirty="0" err="1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Waystage</a:t>
            </a: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Nederlands behaald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Voltijdse o</a:t>
            </a: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pleiding van 2 schooljaren</a:t>
            </a:r>
            <a:endParaRPr lang="nl-BE" sz="2400" b="1" dirty="0">
              <a:solidFill>
                <a:srgbClr val="23445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samenwerking met VDAB</a:t>
            </a:r>
            <a:endParaRPr lang="nl-BE" sz="2400" b="1" dirty="0">
              <a:solidFill>
                <a:srgbClr val="23445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VDAB betaalt de opleiding</a:t>
            </a:r>
          </a:p>
          <a:p>
            <a:pPr marL="1257300" lvl="2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echt op uitkering</a:t>
            </a:r>
            <a:endParaRPr lang="nl-BE" sz="2400" b="1" dirty="0">
              <a:solidFill>
                <a:srgbClr val="23445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FAF3143-BEFD-1CB1-6D2F-FC7EC4894B8F}"/>
              </a:ext>
            </a:extLst>
          </p:cNvPr>
          <p:cNvSpPr txBox="1"/>
          <p:nvPr/>
        </p:nvSpPr>
        <p:spPr>
          <a:xfrm>
            <a:off x="304799" y="212844"/>
            <a:ext cx="837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23445E"/>
                </a:solidFill>
              </a:rPr>
              <a:t>Met opleidingen voor anderstaligen</a:t>
            </a:r>
          </a:p>
        </p:txBody>
      </p:sp>
      <p:sp>
        <p:nvSpPr>
          <p:cNvPr id="10" name="object 7" descr="Beige rechthoek">
            <a:extLst>
              <a:ext uri="{FF2B5EF4-FFF2-40B4-BE49-F238E27FC236}">
                <a16:creationId xmlns:a16="http://schemas.microsoft.com/office/drawing/2014/main" id="{D37013C2-F873-8E67-C04D-C127409D74DC}"/>
              </a:ext>
            </a:extLst>
          </p:cNvPr>
          <p:cNvSpPr/>
          <p:nvPr/>
        </p:nvSpPr>
        <p:spPr bwMode="white">
          <a:xfrm>
            <a:off x="429608" y="998527"/>
            <a:ext cx="7853261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676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oer, persoon, poseren, boog&#10;&#10;Automatisch gegenereerde beschrijving">
            <a:extLst>
              <a:ext uri="{FF2B5EF4-FFF2-40B4-BE49-F238E27FC236}">
                <a16:creationId xmlns:a16="http://schemas.microsoft.com/office/drawing/2014/main" id="{19E77719-D6DA-41FE-8C42-6408B30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88" y="-37007"/>
            <a:ext cx="12265888" cy="7536934"/>
          </a:xfrm>
          <a:prstGeom prst="rect">
            <a:avLst/>
          </a:prstGeom>
        </p:spPr>
      </p:pic>
      <p:sp>
        <p:nvSpPr>
          <p:cNvPr id="4" name="object 3" descr="Personen met doc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41617" y="-71305"/>
            <a:ext cx="12319955" cy="8865917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182B6D1-6F34-4781-9A99-4EFE303233EB}"/>
              </a:ext>
            </a:extLst>
          </p:cNvPr>
          <p:cNvSpPr txBox="1"/>
          <p:nvPr/>
        </p:nvSpPr>
        <p:spPr>
          <a:xfrm>
            <a:off x="363984" y="239698"/>
            <a:ext cx="111769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C00000"/>
                </a:solidFill>
              </a:rPr>
              <a:t> </a:t>
            </a:r>
          </a:p>
          <a:p>
            <a:endParaRPr lang="nl-NL" sz="1000" b="1" dirty="0">
              <a:solidFill>
                <a:srgbClr val="23445E"/>
              </a:solidFill>
              <a:latin typeface="+mj-lt"/>
              <a:ea typeface="+mj-ea"/>
              <a:cs typeface="+mj-cs"/>
            </a:endParaRPr>
          </a:p>
          <a:p>
            <a:r>
              <a:rPr lang="nl-NL" sz="3600" b="1" dirty="0" err="1">
                <a:solidFill>
                  <a:srgbClr val="23445E"/>
                </a:solidFill>
              </a:rPr>
              <a:t>VerkoopsTALENt</a:t>
            </a:r>
            <a:endParaRPr lang="nl-NL" sz="3600" b="1" dirty="0">
              <a:solidFill>
                <a:srgbClr val="23445E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F778B0F-84D6-4990-9A65-8588D6AF5874}"/>
              </a:ext>
            </a:extLst>
          </p:cNvPr>
          <p:cNvSpPr txBox="1"/>
          <p:nvPr/>
        </p:nvSpPr>
        <p:spPr>
          <a:xfrm>
            <a:off x="5076544" y="1260984"/>
            <a:ext cx="6893693" cy="5522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Minstens niveau 1.1 (</a:t>
            </a:r>
            <a:r>
              <a:rPr lang="nl-BE" sz="2400" b="1" dirty="0">
                <a:solidFill>
                  <a:srgbClr val="23445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A1 </a:t>
            </a:r>
            <a:r>
              <a:rPr lang="nl-BE" sz="2400" b="1" dirty="0" err="1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Breakthrough</a:t>
            </a: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Nederlands behaald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Voortraject van </a:t>
            </a: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15 weken</a:t>
            </a:r>
            <a:endParaRPr lang="nl-BE" sz="2400" b="1" dirty="0">
              <a:solidFill>
                <a:srgbClr val="23445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Nederlands om aan de slag te gaan als winkelbediende of verkoper mode + rekenen en basis ICT                 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samenwerking met VDAB</a:t>
            </a:r>
            <a:endParaRPr lang="nl-BE" sz="2400" b="1" dirty="0">
              <a:solidFill>
                <a:srgbClr val="23445E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VDAB betaalt de opleiding</a:t>
            </a:r>
          </a:p>
          <a:p>
            <a:pPr marL="1257300" lvl="2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BE" sz="2400" b="1" dirty="0">
                <a:solidFill>
                  <a:srgbClr val="23445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l-BE" sz="2400" b="1" dirty="0">
                <a:solidFill>
                  <a:srgbClr val="23445E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echt op uitkering</a:t>
            </a:r>
            <a:endParaRPr lang="nl-BE" sz="2400" b="1" dirty="0">
              <a:solidFill>
                <a:srgbClr val="23445E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FAF3143-BEFD-1CB1-6D2F-FC7EC4894B8F}"/>
              </a:ext>
            </a:extLst>
          </p:cNvPr>
          <p:cNvSpPr txBox="1"/>
          <p:nvPr/>
        </p:nvSpPr>
        <p:spPr>
          <a:xfrm>
            <a:off x="304799" y="212844"/>
            <a:ext cx="837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23445E"/>
                </a:solidFill>
              </a:rPr>
              <a:t>Met opleidingen voor anderstaligen</a:t>
            </a:r>
          </a:p>
        </p:txBody>
      </p:sp>
      <p:sp>
        <p:nvSpPr>
          <p:cNvPr id="10" name="object 7" descr="Beige rechthoek">
            <a:extLst>
              <a:ext uri="{FF2B5EF4-FFF2-40B4-BE49-F238E27FC236}">
                <a16:creationId xmlns:a16="http://schemas.microsoft.com/office/drawing/2014/main" id="{D37013C2-F873-8E67-C04D-C127409D74DC}"/>
              </a:ext>
            </a:extLst>
          </p:cNvPr>
          <p:cNvSpPr/>
          <p:nvPr/>
        </p:nvSpPr>
        <p:spPr bwMode="white">
          <a:xfrm>
            <a:off x="429608" y="998527"/>
            <a:ext cx="7853261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5" name="Afbeelding 4" descr="Afbeelding met tekst, persoon, person&#10;&#10;Automatisch gegenereerde beschrijving">
            <a:extLst>
              <a:ext uri="{FF2B5EF4-FFF2-40B4-BE49-F238E27FC236}">
                <a16:creationId xmlns:a16="http://schemas.microsoft.com/office/drawing/2014/main" id="{E0FABBAA-81F4-2143-19A9-5D03CA7F5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8" y="2055286"/>
            <a:ext cx="4430242" cy="2880698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98DE8E4E-D348-703A-C53A-59051FD7D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" y="5043351"/>
            <a:ext cx="2405424" cy="11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oer, persoon, poseren, boog&#10;&#10;Automatisch gegenereerde beschrijving">
            <a:extLst>
              <a:ext uri="{FF2B5EF4-FFF2-40B4-BE49-F238E27FC236}">
                <a16:creationId xmlns:a16="http://schemas.microsoft.com/office/drawing/2014/main" id="{19E77719-D6DA-41FE-8C42-6408B30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88" y="-37007"/>
            <a:ext cx="12265888" cy="7536934"/>
          </a:xfrm>
          <a:prstGeom prst="rect">
            <a:avLst/>
          </a:prstGeom>
        </p:spPr>
      </p:pic>
      <p:sp>
        <p:nvSpPr>
          <p:cNvPr id="4" name="object 3" descr="Personen met doc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00520" y="-37007"/>
            <a:ext cx="12278858" cy="883161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pic>
        <p:nvPicPr>
          <p:cNvPr id="5" name="Afbeelding 4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E67D9830-95F2-4DEA-918C-23F9AEF7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5505475"/>
            <a:ext cx="2094192" cy="95021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D54F1E2-A5D3-45B1-BC8C-61EDA843D0FA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676113" y="2259780"/>
            <a:ext cx="10694632" cy="3333151"/>
          </a:xfrm>
        </p:spPr>
        <p:txBody>
          <a:bodyPr rtlCol="0">
            <a:noAutofit/>
          </a:bodyPr>
          <a:lstStyle/>
          <a:p>
            <a:pPr rtl="0">
              <a:lnSpc>
                <a:spcPct val="125000"/>
              </a:lnSpc>
            </a:pPr>
            <a:r>
              <a:rPr lang="nl-NL" dirty="0">
                <a:solidFill>
                  <a:srgbClr val="23445E"/>
                </a:solidFill>
              </a:rPr>
              <a:t>TWEEDEKANSONDERWIJS</a:t>
            </a:r>
            <a:br>
              <a:rPr lang="nl-NL" dirty="0">
                <a:solidFill>
                  <a:srgbClr val="23445E"/>
                </a:solidFill>
              </a:rPr>
            </a:br>
            <a:r>
              <a:rPr lang="nl-NL" sz="4000" dirty="0">
                <a:solidFill>
                  <a:srgbClr val="23445E"/>
                </a:solidFill>
              </a:rPr>
              <a:t>ALLE VOORDELEN OP EEN RIJ</a:t>
            </a:r>
            <a:br>
              <a:rPr lang="nl-NL" dirty="0">
                <a:solidFill>
                  <a:srgbClr val="23445E"/>
                </a:solidFill>
              </a:rPr>
            </a:br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8" name="object 7" descr="Beige rechthoek">
            <a:extLst>
              <a:ext uri="{FF2B5EF4-FFF2-40B4-BE49-F238E27FC236}">
                <a16:creationId xmlns:a16="http://schemas.microsoft.com/office/drawing/2014/main" id="{B84DFFCE-F972-42E6-ABB3-CED418741A51}"/>
              </a:ext>
            </a:extLst>
          </p:cNvPr>
          <p:cNvSpPr/>
          <p:nvPr/>
        </p:nvSpPr>
        <p:spPr bwMode="white">
          <a:xfrm>
            <a:off x="2189429" y="368023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50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9DF2EF-5131-452B-BFC6-785BBD1E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3738" y="0"/>
            <a:ext cx="3998259" cy="712139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1" y="-18302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202614" y="-9424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304798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Eigen werkwijze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1FC0AC3C-9C01-4D2C-B041-ABE0CC9E69EF}"/>
              </a:ext>
            </a:extLst>
          </p:cNvPr>
          <p:cNvSpPr txBox="1"/>
          <p:nvPr/>
        </p:nvSpPr>
        <p:spPr>
          <a:xfrm>
            <a:off x="304798" y="1390832"/>
            <a:ext cx="75482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Volwassen leeromgeving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Verschillende instapmomenten (september/februari)</a:t>
            </a: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Trajecten op maat</a:t>
            </a: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Leer- en zorgbegeleiding</a:t>
            </a: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Geen vakken, maar modules met deelcertificaten</a:t>
            </a: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Gespreide toetsen en taken</a:t>
            </a:r>
          </a:p>
        </p:txBody>
      </p:sp>
    </p:spTree>
    <p:extLst>
      <p:ext uri="{BB962C8B-B14F-4D97-AF65-F5344CB8AC3E}">
        <p14:creationId xmlns:p14="http://schemas.microsoft.com/office/powerpoint/2010/main" val="34945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C4EE1DA7-221F-43C0-B217-880CB29F0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86751" y="0"/>
            <a:ext cx="4005462" cy="713422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1" y="-9424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193085" y="-9424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304798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Voordelen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1FC0AC3C-9C01-4D2C-B041-ABE0CC9E69EF}"/>
              </a:ext>
            </a:extLst>
          </p:cNvPr>
          <p:cNvSpPr txBox="1"/>
          <p:nvPr/>
        </p:nvSpPr>
        <p:spPr>
          <a:xfrm>
            <a:off x="304799" y="1355116"/>
            <a:ext cx="7548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Inschrijvingsgeld: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Opleiding AAV: gratis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Beroepsopleiding: 1,5 euro per lestijd, limiet van 300 euro per semester</a:t>
            </a: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Premie voor cursisten die via tweedekansonderwijs hun diploma secundair behalen</a:t>
            </a:r>
          </a:p>
          <a:p>
            <a:endParaRPr lang="nl-NL" sz="1200" dirty="0">
              <a:solidFill>
                <a:schemeClr val="bg1"/>
              </a:solidFill>
              <a:sym typeface="Calibri"/>
            </a:endParaRPr>
          </a:p>
          <a:p>
            <a:r>
              <a:rPr lang="nl-NL" sz="2400" dirty="0">
                <a:solidFill>
                  <a:schemeClr val="bg1"/>
                </a:solidFill>
                <a:sym typeface="Calibri"/>
              </a:rPr>
              <a:t>    </a:t>
            </a:r>
            <a:r>
              <a:rPr lang="nl-NL" sz="2400" dirty="0">
                <a:solidFill>
                  <a:schemeClr val="bg1"/>
                </a:solidFill>
                <a:sym typeface="Wingdings" panose="05000000000000000000" pitchFamily="2" charset="2"/>
              </a:rPr>
              <a:t> Terugbetaling inschrijvingsgeld beroepsopleiding</a:t>
            </a:r>
          </a:p>
          <a:p>
            <a:endParaRPr lang="nl-NL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Wingdings" panose="05000000000000000000" pitchFamily="2" charset="2"/>
              </a:rPr>
              <a:t>Behoud kindergeld (minstens 17u/week les)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chemeClr val="bg1"/>
                </a:solidFill>
                <a:sym typeface="Wingdings" panose="05000000000000000000" pitchFamily="2" charset="2"/>
              </a:rPr>
              <a:t>Voor werkenden: educatief verlof en opleidingscheques</a:t>
            </a:r>
            <a:endParaRPr lang="nl-NL" sz="2400" dirty="0">
              <a:solidFill>
                <a:schemeClr val="bg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26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oer, persoon, poseren, boog&#10;&#10;Automatisch gegenereerde beschrijving">
            <a:extLst>
              <a:ext uri="{FF2B5EF4-FFF2-40B4-BE49-F238E27FC236}">
                <a16:creationId xmlns:a16="http://schemas.microsoft.com/office/drawing/2014/main" id="{19E77719-D6DA-41FE-8C42-6408B30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88" y="-37007"/>
            <a:ext cx="12265888" cy="7536934"/>
          </a:xfrm>
          <a:prstGeom prst="rect">
            <a:avLst/>
          </a:prstGeom>
        </p:spPr>
      </p:pic>
      <p:sp>
        <p:nvSpPr>
          <p:cNvPr id="4" name="object 3" descr="Personen met doc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00520" y="-37007"/>
            <a:ext cx="12278858" cy="883161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pic>
        <p:nvPicPr>
          <p:cNvPr id="5" name="Afbeelding 4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E67D9830-95F2-4DEA-918C-23F9AEF7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5505475"/>
            <a:ext cx="2094192" cy="95021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D54F1E2-A5D3-45B1-BC8C-61EDA843D0FA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676113" y="2259780"/>
            <a:ext cx="10694632" cy="3333151"/>
          </a:xfrm>
        </p:spPr>
        <p:txBody>
          <a:bodyPr rtlCol="0">
            <a:noAutofit/>
          </a:bodyPr>
          <a:lstStyle/>
          <a:p>
            <a:pPr rtl="0">
              <a:lnSpc>
                <a:spcPct val="125000"/>
              </a:lnSpc>
            </a:pPr>
            <a:r>
              <a:rPr lang="nl-NL" dirty="0">
                <a:solidFill>
                  <a:srgbClr val="23445E"/>
                </a:solidFill>
              </a:rPr>
              <a:t>MEER INFORMATIE?</a:t>
            </a:r>
            <a:br>
              <a:rPr lang="nl-NL" dirty="0">
                <a:solidFill>
                  <a:srgbClr val="23445E"/>
                </a:solidFill>
              </a:rPr>
            </a:br>
            <a:br>
              <a:rPr lang="nl-NL" dirty="0">
                <a:solidFill>
                  <a:srgbClr val="23445E"/>
                </a:solidFill>
              </a:rPr>
            </a:br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8" name="object 7" descr="Beige rechthoek">
            <a:extLst>
              <a:ext uri="{FF2B5EF4-FFF2-40B4-BE49-F238E27FC236}">
                <a16:creationId xmlns:a16="http://schemas.microsoft.com/office/drawing/2014/main" id="{B84DFFCE-F972-42E6-ABB3-CED418741A51}"/>
              </a:ext>
            </a:extLst>
          </p:cNvPr>
          <p:cNvSpPr/>
          <p:nvPr/>
        </p:nvSpPr>
        <p:spPr bwMode="white">
          <a:xfrm>
            <a:off x="2189429" y="3440536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5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7072F10D-4E15-4D9F-AC07-3139BA58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0915" y="0"/>
            <a:ext cx="4000114" cy="71247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1" y="-9424"/>
            <a:ext cx="819374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188174" y="-12001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304798" y="212844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Informatiekanalen INTKO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1FC0AC3C-9C01-4D2C-B041-ABE0CC9E69EF}"/>
              </a:ext>
            </a:extLst>
          </p:cNvPr>
          <p:cNvSpPr txBox="1"/>
          <p:nvPr/>
        </p:nvSpPr>
        <p:spPr>
          <a:xfrm>
            <a:off x="304799" y="1636573"/>
            <a:ext cx="7998684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</a:rPr>
              <a:t>www.diplomasecundair.be</a:t>
            </a:r>
          </a:p>
          <a:p>
            <a:pPr>
              <a:lnSpc>
                <a:spcPct val="150000"/>
              </a:lnSpc>
            </a:pPr>
            <a:endParaRPr lang="nl-B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</a:rPr>
              <a:t>www.facebook.com/diplomasecundair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  <a:sym typeface="Wingdings" panose="05000000000000000000" pitchFamily="2" charset="2"/>
              </a:rPr>
              <a:t>https://www.instagram.com/intkotweedekansonderwijs</a:t>
            </a:r>
          </a:p>
          <a:p>
            <a:pPr>
              <a:lnSpc>
                <a:spcPct val="150000"/>
              </a:lnSpc>
            </a:pPr>
            <a:endParaRPr lang="nl-BE" sz="24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  <a:sym typeface="Wingdings" panose="05000000000000000000" pitchFamily="2" charset="2"/>
              </a:rPr>
              <a:t>Joke Van Den Berghe, coördinator INTKO	</a:t>
            </a:r>
          </a:p>
          <a:p>
            <a:pPr>
              <a:lnSpc>
                <a:spcPct val="150000"/>
              </a:lnSpc>
            </a:pPr>
            <a:r>
              <a:rPr lang="nl-BE" sz="2400" dirty="0">
                <a:solidFill>
                  <a:schemeClr val="bg1"/>
                </a:solidFill>
                <a:sym typeface="Wingdings" panose="05000000000000000000" pitchFamily="2" charset="2"/>
              </a:rPr>
              <a:t>	E    joke.vandenberghe@intko.be</a:t>
            </a:r>
          </a:p>
          <a:p>
            <a:pPr>
              <a:lnSpc>
                <a:spcPct val="150000"/>
              </a:lnSpc>
            </a:pPr>
            <a:r>
              <a:rPr lang="nl-BE" sz="2400" dirty="0">
                <a:solidFill>
                  <a:schemeClr val="bg1"/>
                </a:solidFill>
                <a:sym typeface="Wingdings" panose="05000000000000000000" pitchFamily="2" charset="2"/>
              </a:rPr>
              <a:t>	E²   info@intko.be</a:t>
            </a:r>
          </a:p>
          <a:p>
            <a:pPr>
              <a:lnSpc>
                <a:spcPct val="150000"/>
              </a:lnSpc>
            </a:pPr>
            <a:r>
              <a:rPr lang="nl-BE" sz="2400" dirty="0">
                <a:solidFill>
                  <a:schemeClr val="bg1"/>
                </a:solidFill>
                <a:sym typeface="Wingdings" panose="05000000000000000000" pitchFamily="2" charset="2"/>
              </a:rPr>
              <a:t>	T    0494 34 02 13</a:t>
            </a:r>
          </a:p>
        </p:txBody>
      </p:sp>
    </p:spTree>
    <p:extLst>
      <p:ext uri="{BB962C8B-B14F-4D97-AF65-F5344CB8AC3E}">
        <p14:creationId xmlns:p14="http://schemas.microsoft.com/office/powerpoint/2010/main" val="201459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366A3A9B-6CBA-41C1-A5D5-2F4D6532D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33791" y="8878"/>
            <a:ext cx="3858209" cy="6871949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-1" y="-7070"/>
            <a:ext cx="8333790" cy="6872139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 flipH="1">
            <a:off x="8333789" y="14495"/>
            <a:ext cx="3858209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80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7" name="object 7" descr="Beige rechthoek">
            <a:extLst>
              <a:ext uri="{FF2B5EF4-FFF2-40B4-BE49-F238E27FC236}">
                <a16:creationId xmlns:a16="http://schemas.microsoft.com/office/drawing/2014/main" id="{F1078F37-034E-46BB-8655-6CF561068D1F}"/>
              </a:ext>
            </a:extLst>
          </p:cNvPr>
          <p:cNvSpPr/>
          <p:nvPr/>
        </p:nvSpPr>
        <p:spPr bwMode="white">
          <a:xfrm>
            <a:off x="252052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CCB045B-2837-4496-84CF-970D102F12F4}"/>
              </a:ext>
            </a:extLst>
          </p:cNvPr>
          <p:cNvSpPr txBox="1"/>
          <p:nvPr/>
        </p:nvSpPr>
        <p:spPr>
          <a:xfrm>
            <a:off x="252052" y="216952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INTKO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B16E5B0-796E-4402-9EF2-EDEEBA1C2DE3}"/>
              </a:ext>
            </a:extLst>
          </p:cNvPr>
          <p:cNvSpPr txBox="1"/>
          <p:nvPr/>
        </p:nvSpPr>
        <p:spPr>
          <a:xfrm>
            <a:off x="277909" y="1170403"/>
            <a:ext cx="7548283" cy="533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Samenwerkingsverband tussen verschillende </a:t>
            </a:r>
            <a:r>
              <a:rPr lang="nl-NL" sz="2400" dirty="0" err="1">
                <a:solidFill>
                  <a:schemeClr val="bg1"/>
                </a:solidFill>
                <a:sym typeface="Calibri"/>
              </a:rPr>
              <a:t>CVO’s</a:t>
            </a:r>
            <a:r>
              <a:rPr lang="nl-NL" sz="2400" dirty="0">
                <a:solidFill>
                  <a:schemeClr val="bg1"/>
                </a:solidFill>
                <a:sym typeface="Calibri"/>
              </a:rPr>
              <a:t> in de regio Halle-Vilvoorde:</a:t>
            </a:r>
            <a:endParaRPr lang="nl-BE" sz="2800" dirty="0">
              <a:solidFill>
                <a:schemeClr val="bg1"/>
              </a:solidFill>
              <a:sym typeface="Calibri"/>
            </a:endParaRPr>
          </a:p>
          <a:p>
            <a:pPr>
              <a:lnSpc>
                <a:spcPct val="150000"/>
              </a:lnSpc>
            </a:pPr>
            <a:endParaRPr lang="nl-BE" sz="1000" dirty="0">
              <a:solidFill>
                <a:schemeClr val="bg1"/>
              </a:solidFill>
              <a:sym typeface="Calibri"/>
            </a:endParaRPr>
          </a:p>
          <a:p>
            <a:pPr>
              <a:lnSpc>
                <a:spcPct val="150000"/>
              </a:lnSpc>
            </a:pPr>
            <a:endParaRPr lang="nl-BE" sz="2800" dirty="0">
              <a:solidFill>
                <a:schemeClr val="bg1"/>
              </a:solidFill>
              <a:sym typeface="Calibri"/>
            </a:endParaRPr>
          </a:p>
          <a:p>
            <a:pPr>
              <a:lnSpc>
                <a:spcPct val="150000"/>
              </a:lnSpc>
            </a:pPr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Halle						Merchtem</a:t>
            </a:r>
          </a:p>
          <a:p>
            <a:pPr>
              <a:lnSpc>
                <a:spcPct val="150000"/>
              </a:lnSpc>
            </a:pPr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>
              <a:lnSpc>
                <a:spcPct val="150000"/>
              </a:lnSpc>
            </a:pPr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>
              <a:lnSpc>
                <a:spcPct val="150000"/>
              </a:lnSpc>
            </a:pPr>
            <a:endParaRPr lang="nl-NL" sz="2400" dirty="0">
              <a:solidFill>
                <a:schemeClr val="bg1"/>
              </a:solidFill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Vilvoorde + Meise</a:t>
            </a:r>
            <a:endParaRPr lang="nl-BE" sz="2800" dirty="0">
              <a:solidFill>
                <a:schemeClr val="bg1"/>
              </a:solidFill>
              <a:sym typeface="Calibri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852682B-6D5A-471F-B4FE-9C32C1CC7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84" y="4669080"/>
            <a:ext cx="4346515" cy="1224452"/>
          </a:xfrm>
          <a:prstGeom prst="rect">
            <a:avLst/>
          </a:prstGeom>
        </p:spPr>
      </p:pic>
      <p:pic>
        <p:nvPicPr>
          <p:cNvPr id="19" name="Afbeelding 18" descr="Afbeelding met fles, mensen, geel, voedsel&#10;&#10;Automatisch gegenereerde beschrijving">
            <a:extLst>
              <a:ext uri="{FF2B5EF4-FFF2-40B4-BE49-F238E27FC236}">
                <a16:creationId xmlns:a16="http://schemas.microsoft.com/office/drawing/2014/main" id="{4CCC0C34-FF4B-4251-A7BD-1F3247750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089" y="2028226"/>
            <a:ext cx="1913916" cy="1705777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EE5A72E-42F3-4890-9B87-1C9CF483F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884" y="2421277"/>
            <a:ext cx="4346516" cy="1303543"/>
          </a:xfrm>
          <a:prstGeom prst="rect">
            <a:avLst/>
          </a:prstGeom>
        </p:spPr>
      </p:pic>
      <p:sp>
        <p:nvSpPr>
          <p:cNvPr id="21" name="Plusteken 20">
            <a:extLst>
              <a:ext uri="{FF2B5EF4-FFF2-40B4-BE49-F238E27FC236}">
                <a16:creationId xmlns:a16="http://schemas.microsoft.com/office/drawing/2014/main" id="{BFD8D0F3-DD7B-443E-95AE-C6024D88137C}"/>
              </a:ext>
            </a:extLst>
          </p:cNvPr>
          <p:cNvSpPr/>
          <p:nvPr/>
        </p:nvSpPr>
        <p:spPr>
          <a:xfrm>
            <a:off x="4868959" y="5093311"/>
            <a:ext cx="477078" cy="375989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DB0C25"/>
              </a:solidFill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8713B4F5-A660-440A-84D8-F60FB3E0D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05" y="466908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D447D4B-C5D9-4F79-8581-01EBE0EF8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" y="-18389"/>
            <a:ext cx="3858209" cy="6871949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3850156" y="-18388"/>
            <a:ext cx="8341844" cy="6871950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>
            <a:off x="-221" y="-21564"/>
            <a:ext cx="3850229" cy="6875124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/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  <p:sp>
        <p:nvSpPr>
          <p:cNvPr id="7" name="object 7" descr="Beige rechthoek">
            <a:extLst>
              <a:ext uri="{FF2B5EF4-FFF2-40B4-BE49-F238E27FC236}">
                <a16:creationId xmlns:a16="http://schemas.microsoft.com/office/drawing/2014/main" id="{799A8994-4673-4578-9342-67FBC8F24EB4}"/>
              </a:ext>
            </a:extLst>
          </p:cNvPr>
          <p:cNvSpPr/>
          <p:nvPr/>
        </p:nvSpPr>
        <p:spPr bwMode="white">
          <a:xfrm>
            <a:off x="4175995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724DBD7-7C87-4F00-8F29-14C2F6AF4576}"/>
              </a:ext>
            </a:extLst>
          </p:cNvPr>
          <p:cNvSpPr txBox="1"/>
          <p:nvPr/>
        </p:nvSpPr>
        <p:spPr>
          <a:xfrm>
            <a:off x="4202633" y="216952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Doel INTKO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F8D5C30-2D92-4769-BD62-2ACA1C9E0B17}"/>
              </a:ext>
            </a:extLst>
          </p:cNvPr>
          <p:cNvSpPr txBox="1"/>
          <p:nvPr/>
        </p:nvSpPr>
        <p:spPr>
          <a:xfrm>
            <a:off x="4175995" y="2623026"/>
            <a:ext cx="7668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cs typeface="Calibri" panose="020F0502020204030204" pitchFamily="34" charset="0"/>
              </a:rPr>
              <a:t>Kansen bieden aan vroegtijdige schoolverlaters in de regio Halle-Vilvoorde om alsnog hun diploma secundair onderwijs te behalen en nadien door te stromen naar het hoger onderwijs of de arbeidsmarkt</a:t>
            </a:r>
          </a:p>
        </p:txBody>
      </p:sp>
    </p:spTree>
    <p:extLst>
      <p:ext uri="{BB962C8B-B14F-4D97-AF65-F5344CB8AC3E}">
        <p14:creationId xmlns:p14="http://schemas.microsoft.com/office/powerpoint/2010/main" val="340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oer, persoon, poseren, boog&#10;&#10;Automatisch gegenereerde beschrijving">
            <a:extLst>
              <a:ext uri="{FF2B5EF4-FFF2-40B4-BE49-F238E27FC236}">
                <a16:creationId xmlns:a16="http://schemas.microsoft.com/office/drawing/2014/main" id="{19E77719-D6DA-41FE-8C42-6408B30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88" y="-37007"/>
            <a:ext cx="12265888" cy="7536934"/>
          </a:xfrm>
          <a:prstGeom prst="rect">
            <a:avLst/>
          </a:prstGeom>
        </p:spPr>
      </p:pic>
      <p:sp>
        <p:nvSpPr>
          <p:cNvPr id="4" name="object 3" descr="Personen met doc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00520" y="-37007"/>
            <a:ext cx="12278858" cy="883161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pic>
        <p:nvPicPr>
          <p:cNvPr id="10" name="Afbeelding 9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D004B688-369A-47A8-B00C-6CE51B156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5505475"/>
            <a:ext cx="2094192" cy="950212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34BC48D-C43C-4205-95E5-CC1740261B8A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485312" y="2665567"/>
            <a:ext cx="11221375" cy="1330890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nl-NL" dirty="0">
                <a:solidFill>
                  <a:srgbClr val="23445E"/>
                </a:solidFill>
              </a:rPr>
              <a:t>WAT IS TWEEDEKANSONDERWIJS?</a:t>
            </a:r>
          </a:p>
        </p:txBody>
      </p:sp>
      <p:sp>
        <p:nvSpPr>
          <p:cNvPr id="12" name="object 7" descr="Beige rechthoek">
            <a:extLst>
              <a:ext uri="{FF2B5EF4-FFF2-40B4-BE49-F238E27FC236}">
                <a16:creationId xmlns:a16="http://schemas.microsoft.com/office/drawing/2014/main" id="{51CDA8AB-9AD1-4952-8386-B2FB43553A17}"/>
              </a:ext>
            </a:extLst>
          </p:cNvPr>
          <p:cNvSpPr/>
          <p:nvPr/>
        </p:nvSpPr>
        <p:spPr bwMode="white">
          <a:xfrm>
            <a:off x="2099782" y="4139781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25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BFEE289-6265-4210-AB46-37D0E3214B35}"/>
              </a:ext>
            </a:extLst>
          </p:cNvPr>
          <p:cNvSpPr/>
          <p:nvPr/>
        </p:nvSpPr>
        <p:spPr>
          <a:xfrm>
            <a:off x="0" y="-911154"/>
            <a:ext cx="12192000" cy="6858000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F11FB8-E570-4E2B-A91F-DA87C54FBFB9}"/>
              </a:ext>
            </a:extLst>
          </p:cNvPr>
          <p:cNvSpPr/>
          <p:nvPr/>
        </p:nvSpPr>
        <p:spPr>
          <a:xfrm>
            <a:off x="0" y="5692588"/>
            <a:ext cx="12192000" cy="116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4" name="Afbeelding 3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24CE1385-09E4-437E-AA50-82E52397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80604"/>
            <a:ext cx="1317811" cy="59793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4AEC300-BBBA-4441-9096-F8666D62DC72}"/>
              </a:ext>
            </a:extLst>
          </p:cNvPr>
          <p:cNvSpPr txBox="1"/>
          <p:nvPr/>
        </p:nvSpPr>
        <p:spPr>
          <a:xfrm>
            <a:off x="306093" y="399278"/>
            <a:ext cx="11486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TKO = de </a:t>
            </a:r>
            <a:r>
              <a:rPr lang="nl-NL" sz="3600" dirty="0">
                <a:solidFill>
                  <a:schemeClr val="bg1"/>
                </a:solidFill>
                <a:sym typeface="Calibri"/>
              </a:rPr>
              <a:t>mogelijkheid om je diploma SO te behalen in het volwassenenonderwijs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994D8D5-6F6C-4306-9869-677915D5E0A6}"/>
              </a:ext>
            </a:extLst>
          </p:cNvPr>
          <p:cNvSpPr/>
          <p:nvPr/>
        </p:nvSpPr>
        <p:spPr>
          <a:xfrm>
            <a:off x="6848295" y="3841177"/>
            <a:ext cx="4105404" cy="918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nl-BE" sz="2800" b="1" dirty="0">
                <a:solidFill>
                  <a:srgbClr val="DB0C2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beroepsopleiding</a:t>
            </a:r>
          </a:p>
          <a:p>
            <a:pPr algn="ctr"/>
            <a:endParaRPr lang="nl-BE" sz="2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E90E64AF-FAD1-4523-A978-EC8745B195D6}"/>
              </a:ext>
            </a:extLst>
          </p:cNvPr>
          <p:cNvSpPr/>
          <p:nvPr/>
        </p:nvSpPr>
        <p:spPr>
          <a:xfrm>
            <a:off x="304801" y="3849102"/>
            <a:ext cx="4945928" cy="92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solidFill>
                  <a:srgbClr val="DB0C2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opleiding AAV</a:t>
            </a:r>
          </a:p>
          <a:p>
            <a:pPr algn="ctr"/>
            <a:r>
              <a:rPr lang="nl-BE" sz="1600" b="1" dirty="0">
                <a:solidFill>
                  <a:srgbClr val="DB0C2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aanvullende algemene vorming</a:t>
            </a:r>
          </a:p>
        </p:txBody>
      </p:sp>
      <p:sp>
        <p:nvSpPr>
          <p:cNvPr id="13" name="Plusteken 12">
            <a:extLst>
              <a:ext uri="{FF2B5EF4-FFF2-40B4-BE49-F238E27FC236}">
                <a16:creationId xmlns:a16="http://schemas.microsoft.com/office/drawing/2014/main" id="{F40AC157-32EB-420B-A9C7-8F9CB8F6A14B}"/>
              </a:ext>
            </a:extLst>
          </p:cNvPr>
          <p:cNvSpPr/>
          <p:nvPr/>
        </p:nvSpPr>
        <p:spPr>
          <a:xfrm>
            <a:off x="5810973" y="4124231"/>
            <a:ext cx="477078" cy="375989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DB0C25"/>
              </a:solidFill>
            </a:endParaRPr>
          </a:p>
        </p:txBody>
      </p: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313F8D21-51EE-4353-98F5-0784CFDF24F5}"/>
              </a:ext>
            </a:extLst>
          </p:cNvPr>
          <p:cNvCxnSpPr>
            <a:cxnSpLocks/>
          </p:cNvCxnSpPr>
          <p:nvPr/>
        </p:nvCxnSpPr>
        <p:spPr>
          <a:xfrm>
            <a:off x="6040085" y="2986893"/>
            <a:ext cx="2851485" cy="677090"/>
          </a:xfrm>
          <a:prstGeom prst="straightConnector1">
            <a:avLst/>
          </a:prstGeom>
          <a:ln w="76200">
            <a:solidFill>
              <a:srgbClr val="DB0C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C075B905-0AA1-48D1-B357-51F41D193E2C}"/>
              </a:ext>
            </a:extLst>
          </p:cNvPr>
          <p:cNvCxnSpPr>
            <a:cxnSpLocks/>
          </p:cNvCxnSpPr>
          <p:nvPr/>
        </p:nvCxnSpPr>
        <p:spPr>
          <a:xfrm flipH="1">
            <a:off x="3207454" y="2997989"/>
            <a:ext cx="2851485" cy="677090"/>
          </a:xfrm>
          <a:prstGeom prst="straightConnector1">
            <a:avLst/>
          </a:prstGeom>
          <a:ln w="76200">
            <a:solidFill>
              <a:srgbClr val="DB0C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E7CC095B-79ED-46AD-866A-86BAB5418110}"/>
              </a:ext>
            </a:extLst>
          </p:cNvPr>
          <p:cNvSpPr/>
          <p:nvPr/>
        </p:nvSpPr>
        <p:spPr>
          <a:xfrm>
            <a:off x="3355549" y="2059659"/>
            <a:ext cx="5387926" cy="9178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solidFill>
                  <a:srgbClr val="DB0C2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diploma secundair </a:t>
            </a:r>
          </a:p>
          <a:p>
            <a:pPr algn="ctr"/>
            <a:r>
              <a:rPr lang="nl-BE" sz="2800" b="1" dirty="0">
                <a:solidFill>
                  <a:srgbClr val="DB0C2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bij INTKO</a:t>
            </a:r>
          </a:p>
        </p:txBody>
      </p:sp>
    </p:spTree>
    <p:extLst>
      <p:ext uri="{BB962C8B-B14F-4D97-AF65-F5344CB8AC3E}">
        <p14:creationId xmlns:p14="http://schemas.microsoft.com/office/powerpoint/2010/main" val="35097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BFEE289-6265-4210-AB46-37D0E3214B35}"/>
              </a:ext>
            </a:extLst>
          </p:cNvPr>
          <p:cNvSpPr/>
          <p:nvPr/>
        </p:nvSpPr>
        <p:spPr>
          <a:xfrm>
            <a:off x="0" y="-433634"/>
            <a:ext cx="12192000" cy="6858000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F11FB8-E570-4E2B-A91F-DA87C54FBFB9}"/>
              </a:ext>
            </a:extLst>
          </p:cNvPr>
          <p:cNvSpPr/>
          <p:nvPr/>
        </p:nvSpPr>
        <p:spPr>
          <a:xfrm>
            <a:off x="0" y="5692588"/>
            <a:ext cx="12192000" cy="116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4" name="Afbeelding 3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24CE1385-09E4-437E-AA50-82E52397F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80604"/>
            <a:ext cx="1317811" cy="59793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48F6193-130E-4DB9-B25C-88B440630BCA}"/>
              </a:ext>
            </a:extLst>
          </p:cNvPr>
          <p:cNvSpPr txBox="1"/>
          <p:nvPr/>
        </p:nvSpPr>
        <p:spPr>
          <a:xfrm>
            <a:off x="304800" y="199616"/>
            <a:ext cx="11873453" cy="541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solidFill>
                  <a:schemeClr val="bg1"/>
                </a:solidFill>
                <a:sym typeface="Calibri"/>
              </a:rPr>
              <a:t>Instapvoorwaarden: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</a:rPr>
              <a:t>Aanvullende algemene vorming: </a:t>
            </a:r>
          </a:p>
          <a:p>
            <a:pPr marL="1371600" lvl="2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bg1"/>
                </a:solidFill>
              </a:rPr>
              <a:t>18 jaar voor 31 december</a:t>
            </a:r>
          </a:p>
          <a:p>
            <a:pPr marL="1371600" lvl="2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bg1"/>
                </a:solidFill>
              </a:rPr>
              <a:t>na 1 januari 18 jaar: inschrijven en instappen vanaf verjaardag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</a:rPr>
              <a:t>Beroepsopleiding: </a:t>
            </a:r>
          </a:p>
          <a:p>
            <a:pPr marL="1371600" lvl="2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bg1"/>
                </a:solidFill>
              </a:rPr>
              <a:t>16 jaar* </a:t>
            </a:r>
          </a:p>
          <a:p>
            <a:pPr marL="1371600" lvl="2" indent="-457200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nl-BE" dirty="0">
                <a:solidFill>
                  <a:schemeClr val="bg1"/>
                </a:solidFill>
              </a:rPr>
              <a:t>15 jaar én 1e en 2e jaar secundair onderwijs gevolgd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</a:rPr>
              <a:t>Voor anderstaligen: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nl-BE" sz="2400" dirty="0">
                <a:solidFill>
                  <a:schemeClr val="bg1"/>
                </a:solidFill>
              </a:rPr>
              <a:t>instapniveau Nederlands (NT2) </a:t>
            </a:r>
            <a:r>
              <a:rPr lang="nl-BE" sz="2400" dirty="0" err="1">
                <a:solidFill>
                  <a:schemeClr val="bg1"/>
                </a:solidFill>
              </a:rPr>
              <a:t>Threshold</a:t>
            </a:r>
            <a:r>
              <a:rPr lang="nl-BE" sz="2400" dirty="0">
                <a:solidFill>
                  <a:schemeClr val="bg1"/>
                </a:solidFill>
              </a:rPr>
              <a:t> 4 = B1 = Richtgraad 2.4</a:t>
            </a:r>
          </a:p>
          <a:p>
            <a:pPr>
              <a:lnSpc>
                <a:spcPct val="150000"/>
              </a:lnSpc>
            </a:pPr>
            <a:endParaRPr lang="nl-NL" sz="12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1200" dirty="0">
                <a:solidFill>
                  <a:schemeClr val="bg1"/>
                </a:solidFill>
                <a:latin typeface="Verdana" panose="020B0604030504040204" pitchFamily="34" charset="0"/>
              </a:rPr>
              <a:t>* Minimumleeftijd Z</a:t>
            </a:r>
            <a:r>
              <a:rPr lang="nl-NL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orgkundige</a:t>
            </a:r>
            <a:r>
              <a:rPr lang="nl-NL" sz="1200" dirty="0">
                <a:solidFill>
                  <a:schemeClr val="bg1"/>
                </a:solidFill>
                <a:latin typeface="Verdana" panose="020B0604030504040204" pitchFamily="34" charset="0"/>
              </a:rPr>
              <a:t>, L</a:t>
            </a:r>
            <a:r>
              <a:rPr lang="nl-NL" sz="12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ogistiek assistent in de zorgsector, Kinderbegeleider baby’s en peuters/schoolgaande kinderen: 18 jaar</a:t>
            </a:r>
            <a:endParaRPr lang="nl-NL" sz="1200" dirty="0">
              <a:solidFill>
                <a:schemeClr val="bg1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1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vloer, persoon, poseren, boog&#10;&#10;Automatisch gegenereerde beschrijving">
            <a:extLst>
              <a:ext uri="{FF2B5EF4-FFF2-40B4-BE49-F238E27FC236}">
                <a16:creationId xmlns:a16="http://schemas.microsoft.com/office/drawing/2014/main" id="{19E77719-D6DA-41FE-8C42-6408B30DB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88" y="-37007"/>
            <a:ext cx="12265888" cy="7536934"/>
          </a:xfrm>
          <a:prstGeom prst="rect">
            <a:avLst/>
          </a:prstGeom>
        </p:spPr>
      </p:pic>
      <p:sp>
        <p:nvSpPr>
          <p:cNvPr id="4" name="object 3" descr="Personen met documenten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 bwMode="ltGray">
          <a:xfrm>
            <a:off x="-100520" y="-37007"/>
            <a:ext cx="12278858" cy="8831619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pic>
        <p:nvPicPr>
          <p:cNvPr id="5" name="Afbeelding 4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E67D9830-95F2-4DEA-918C-23F9AEF72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3" y="5505475"/>
            <a:ext cx="2094192" cy="95021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D54F1E2-A5D3-45B1-BC8C-61EDA843D0FA}"/>
              </a:ext>
            </a:extLst>
          </p:cNvPr>
          <p:cNvSpPr>
            <a:spLocks noGrp="1"/>
          </p:cNvSpPr>
          <p:nvPr>
            <p:ph type="ctrTitle"/>
          </p:nvPr>
        </p:nvSpPr>
        <p:spPr bwMode="ltGray">
          <a:xfrm>
            <a:off x="846268" y="1079051"/>
            <a:ext cx="10354322" cy="3174673"/>
          </a:xfrm>
        </p:spPr>
        <p:txBody>
          <a:bodyPr rtlCol="0">
            <a:noAutofit/>
          </a:bodyPr>
          <a:lstStyle/>
          <a:p>
            <a:pPr rtl="0">
              <a:lnSpc>
                <a:spcPct val="125000"/>
              </a:lnSpc>
            </a:pPr>
            <a:r>
              <a:rPr lang="nl-NL" sz="6600" dirty="0">
                <a:solidFill>
                  <a:srgbClr val="23445E"/>
                </a:solidFill>
              </a:rPr>
              <a:t>AAV</a:t>
            </a:r>
            <a:br>
              <a:rPr lang="nl-NL" sz="6600" dirty="0">
                <a:solidFill>
                  <a:srgbClr val="23445E"/>
                </a:solidFill>
              </a:rPr>
            </a:br>
            <a:r>
              <a:rPr lang="nl-NL" sz="4000" dirty="0">
                <a:solidFill>
                  <a:srgbClr val="23445E"/>
                </a:solidFill>
              </a:rPr>
              <a:t>AANVULLENDE ALGEMENE VORMING</a:t>
            </a:r>
            <a:endParaRPr lang="nl-NL" sz="6600" dirty="0">
              <a:solidFill>
                <a:srgbClr val="23445E"/>
              </a:solidFill>
            </a:endParaRPr>
          </a:p>
        </p:txBody>
      </p:sp>
      <p:sp>
        <p:nvSpPr>
          <p:cNvPr id="8" name="object 7" descr="Beige rechthoek">
            <a:extLst>
              <a:ext uri="{FF2B5EF4-FFF2-40B4-BE49-F238E27FC236}">
                <a16:creationId xmlns:a16="http://schemas.microsoft.com/office/drawing/2014/main" id="{B84DFFCE-F972-42E6-ABB3-CED418741A51}"/>
              </a:ext>
            </a:extLst>
          </p:cNvPr>
          <p:cNvSpPr/>
          <p:nvPr/>
        </p:nvSpPr>
        <p:spPr bwMode="white">
          <a:xfrm>
            <a:off x="2189429" y="3440536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953B1FC-8B73-4A88-B58C-5C7FAC68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3" y="-18388"/>
            <a:ext cx="4005090" cy="713356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0E04CB6-E6C9-4426-A400-BAF093E20ACE}"/>
              </a:ext>
            </a:extLst>
          </p:cNvPr>
          <p:cNvSpPr/>
          <p:nvPr/>
        </p:nvSpPr>
        <p:spPr>
          <a:xfrm>
            <a:off x="3998260" y="-18388"/>
            <a:ext cx="8193740" cy="6871950"/>
          </a:xfrm>
          <a:prstGeom prst="rect">
            <a:avLst/>
          </a:prstGeom>
          <a:solidFill>
            <a:srgbClr val="234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object 3" descr="Personen met documenten">
            <a:extLst>
              <a:ext uri="{FF2B5EF4-FFF2-40B4-BE49-F238E27FC236}">
                <a16:creationId xmlns:a16="http://schemas.microsoft.com/office/drawing/2014/main" id="{6D85AB12-3F6B-429F-93B3-597A4919F426}"/>
              </a:ext>
            </a:extLst>
          </p:cNvPr>
          <p:cNvSpPr/>
          <p:nvPr/>
        </p:nvSpPr>
        <p:spPr bwMode="ltGray">
          <a:xfrm>
            <a:off x="-8097" y="-18388"/>
            <a:ext cx="39982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nl-NL" dirty="0">
              <a:solidFill>
                <a:srgbClr val="23445E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6FD5530-D482-419E-865C-FB7A34E800A5}"/>
              </a:ext>
            </a:extLst>
          </p:cNvPr>
          <p:cNvSpPr txBox="1"/>
          <p:nvPr/>
        </p:nvSpPr>
        <p:spPr>
          <a:xfrm>
            <a:off x="4303059" y="211293"/>
            <a:ext cx="7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Aanvullende Algemene Vorming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8754CA3-6D13-4384-A4C0-071D69F0E134}"/>
              </a:ext>
            </a:extLst>
          </p:cNvPr>
          <p:cNvSpPr txBox="1"/>
          <p:nvPr/>
        </p:nvSpPr>
        <p:spPr>
          <a:xfrm>
            <a:off x="4303060" y="1435759"/>
            <a:ext cx="7548283" cy="528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  <a:cs typeface="Calibri" panose="020F0502020204030204" pitchFamily="34" charset="0"/>
              </a:rPr>
              <a:t>Nederlands  	(3 modules)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  <a:cs typeface="Calibri" panose="020F0502020204030204" pitchFamily="34" charset="0"/>
              </a:rPr>
              <a:t>Frans		(4 modules)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  <a:cs typeface="Calibri" panose="020F0502020204030204" pitchFamily="34" charset="0"/>
              </a:rPr>
              <a:t>Wiskunde 		(3 modules)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  <a:cs typeface="Calibri" panose="020F0502020204030204" pitchFamily="34" charset="0"/>
              </a:rPr>
              <a:t>Wetenschappen 	(1 module)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dirty="0">
                <a:solidFill>
                  <a:schemeClr val="bg1"/>
                </a:solidFill>
                <a:cs typeface="Calibri" panose="020F0502020204030204" pitchFamily="34" charset="0"/>
              </a:rPr>
              <a:t>ICT 			(3 modules)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BE" sz="2400" dirty="0" err="1">
                <a:solidFill>
                  <a:schemeClr val="bg1"/>
                </a:solidFill>
                <a:cs typeface="Calibri" panose="020F0502020204030204" pitchFamily="34" charset="0"/>
              </a:rPr>
              <a:t>Macusa</a:t>
            </a:r>
            <a:r>
              <a:rPr lang="nl-BE" sz="2400" dirty="0">
                <a:solidFill>
                  <a:schemeClr val="bg1"/>
                </a:solidFill>
                <a:cs typeface="Calibri" panose="020F0502020204030204" pitchFamily="34" charset="0"/>
              </a:rPr>
              <a:t> 		(4 modules)</a:t>
            </a: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endParaRPr lang="nl-NL" sz="2400" dirty="0">
              <a:solidFill>
                <a:schemeClr val="bg1"/>
              </a:solidFill>
              <a:sym typeface="Calibri"/>
            </a:endParaRPr>
          </a:p>
          <a:p>
            <a:r>
              <a:rPr lang="nl-NL" sz="2400" dirty="0">
                <a:solidFill>
                  <a:schemeClr val="bg1"/>
                </a:solidFill>
                <a:sym typeface="Calibri"/>
              </a:rPr>
              <a:t>Modeltraject: 	1 jaar (zonder vrijstellingen)</a:t>
            </a:r>
          </a:p>
          <a:p>
            <a:pPr>
              <a:lnSpc>
                <a:spcPct val="150000"/>
              </a:lnSpc>
            </a:pPr>
            <a:r>
              <a:rPr lang="nl-NL" sz="2400" dirty="0">
                <a:solidFill>
                  <a:schemeClr val="bg1"/>
                </a:solidFill>
                <a:sym typeface="Calibri"/>
              </a:rPr>
              <a:t>			23u/week</a:t>
            </a:r>
            <a:endParaRPr lang="nl-BE" sz="2800" dirty="0">
              <a:solidFill>
                <a:schemeClr val="bg1"/>
              </a:solidFill>
              <a:sym typeface="Calibri"/>
            </a:endParaRPr>
          </a:p>
          <a:p>
            <a:pPr>
              <a:lnSpc>
                <a:spcPct val="150000"/>
              </a:lnSpc>
            </a:pPr>
            <a:endParaRPr lang="nl-BE" sz="1000" dirty="0">
              <a:solidFill>
                <a:schemeClr val="bg1"/>
              </a:solidFill>
              <a:sym typeface="Calibri"/>
            </a:endParaRPr>
          </a:p>
        </p:txBody>
      </p:sp>
      <p:sp>
        <p:nvSpPr>
          <p:cNvPr id="16" name="object 7" descr="Beige rechthoek">
            <a:extLst>
              <a:ext uri="{FF2B5EF4-FFF2-40B4-BE49-F238E27FC236}">
                <a16:creationId xmlns:a16="http://schemas.microsoft.com/office/drawing/2014/main" id="{8845F97C-CEE8-49ED-9CD0-8A49854A352A}"/>
              </a:ext>
            </a:extLst>
          </p:cNvPr>
          <p:cNvSpPr/>
          <p:nvPr/>
        </p:nvSpPr>
        <p:spPr bwMode="white">
          <a:xfrm>
            <a:off x="4250313" y="1087305"/>
            <a:ext cx="7668000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76200">
            <a:solidFill>
              <a:srgbClr val="DB0C25"/>
            </a:solidFill>
          </a:ln>
        </p:spPr>
        <p:txBody>
          <a:bodyPr wrap="square" lIns="0" tIns="0" rIns="0" bIns="0" rtlCol="0"/>
          <a:lstStyle/>
          <a:p>
            <a:pPr rtl="0"/>
            <a:endParaRPr lang="nl-NL" dirty="0"/>
          </a:p>
        </p:txBody>
      </p:sp>
      <p:pic>
        <p:nvPicPr>
          <p:cNvPr id="17" name="Afbeelding 16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342EC367-741E-4A7A-BCC7-42C533B5F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980604"/>
            <a:ext cx="1317811" cy="597939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ADB91021-5452-453D-B4E3-4C66E13BD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53129"/>
              </p:ext>
            </p:extLst>
          </p:nvPr>
        </p:nvGraphicFramePr>
        <p:xfrm>
          <a:off x="10381129" y="266251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310628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7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3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</p:sld>
</file>

<file path=ppt/theme/theme1.xml><?xml version="1.0" encoding="utf-8"?>
<a:theme xmlns:a="http://schemas.openxmlformats.org/drawingml/2006/main" name="Office-thema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5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7918_TF23188392" id="{2BD300FE-D299-4386-A0F5-3CFA5E70FDDD}" vid="{5A4589EE-F00F-4386-8E42-CA9BA217DA59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2DAF9E5-DED4-4A50-A81B-4CC218A03F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D087A-3273-4D74-8700-4C8E2BE50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1946EF-A3EA-4ECB-8D9A-56C36FFF4075}">
  <ds:schemaRefs>
    <ds:schemaRef ds:uri="http://schemas.openxmlformats.org/package/2006/metadata/core-properties"/>
    <ds:schemaRef ds:uri="71af3243-3dd4-4a8d-8c0d-dd76da1f02a5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Verkooppresentatie voor professionele diensten</Template>
  <TotalTime>0</TotalTime>
  <Words>773</Words>
  <Application>Microsoft Office PowerPoint</Application>
  <PresentationFormat>Breedbeeld</PresentationFormat>
  <Paragraphs>204</Paragraphs>
  <Slides>29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7" baseType="lpstr">
      <vt:lpstr>Arial</vt:lpstr>
      <vt:lpstr>Arial </vt:lpstr>
      <vt:lpstr>Calibri</vt:lpstr>
      <vt:lpstr>Gill Sans MT</vt:lpstr>
      <vt:lpstr>museo-sans</vt:lpstr>
      <vt:lpstr>Verdana</vt:lpstr>
      <vt:lpstr>Wingdings</vt:lpstr>
      <vt:lpstr>Office-thema</vt:lpstr>
      <vt:lpstr>       Mogelijkheden in het volwassenenonderwijs regio Halle Vilvoorde  Inspiratiemoment Samen kansen geven aan (ex-)OKAN-leerlingen 13 mei 2022</vt:lpstr>
      <vt:lpstr>WAT IS INTKO?</vt:lpstr>
      <vt:lpstr>PowerPoint-presentatie</vt:lpstr>
      <vt:lpstr>PowerPoint-presentatie</vt:lpstr>
      <vt:lpstr>WAT IS TWEEDEKANSONDERWIJS?</vt:lpstr>
      <vt:lpstr>PowerPoint-presentatie</vt:lpstr>
      <vt:lpstr>PowerPoint-presentatie</vt:lpstr>
      <vt:lpstr>AAV AANVULLENDE ALGEMENE VORMING</vt:lpstr>
      <vt:lpstr>PowerPoint-presentatie</vt:lpstr>
      <vt:lpstr>PowerPoint-presentatie</vt:lpstr>
      <vt:lpstr>PowerPoint-presentatie</vt:lpstr>
      <vt:lpstr>PowerPoint-presentatie</vt:lpstr>
      <vt:lpstr>BEROEPSOPLEIDING </vt:lpstr>
      <vt:lpstr>PowerPoint-presentatie</vt:lpstr>
      <vt:lpstr>PowerPoint-presentatie</vt:lpstr>
      <vt:lpstr>TWEEDEKANSONDERWIJS OOK VOOR (EX-)OKAN-LEERLINGEN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TWEEDEKANSONDERWIJS ALLE VOORDELEN OP EEN RIJ </vt:lpstr>
      <vt:lpstr>PowerPoint-presentatie</vt:lpstr>
      <vt:lpstr>PowerPoint-presentatie</vt:lpstr>
      <vt:lpstr>MEER INFORMATIE?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INTKO – Tweedekansonderwijs  in de regio Halle-Vilvoorde  Inspiratiemoment Samen kansen geven aan (ex-)OKAN-leerlingen 13 mei 2022</dc:title>
  <dc:creator/>
  <cp:lastModifiedBy/>
  <cp:revision>8</cp:revision>
  <dcterms:created xsi:type="dcterms:W3CDTF">2019-10-18T13:20:27Z</dcterms:created>
  <dcterms:modified xsi:type="dcterms:W3CDTF">2022-05-13T07:45:19Z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