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sldIdLst>
    <p:sldId id="256" r:id="rId5"/>
    <p:sldId id="259" r:id="rId6"/>
    <p:sldId id="257" r:id="rId7"/>
    <p:sldId id="261" r:id="rId8"/>
    <p:sldId id="266" r:id="rId9"/>
    <p:sldId id="262" r:id="rId10"/>
    <p:sldId id="263" r:id="rId11"/>
    <p:sldId id="264" r:id="rId12"/>
    <p:sldId id="26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7E46C5-9E67-4A71-A7B1-4ECA8D820D88}" v="212" dt="2022-03-09T15:02:30.548"/>
    <p1510:client id="{ED04E5EE-8531-B92E-45AC-2ACF6217DE8C}" v="3" dt="2022-05-04T07:37:18.8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81863"/>
  </p:normalViewPr>
  <p:slideViewPr>
    <p:cSldViewPr snapToGrid="0">
      <p:cViewPr varScale="1">
        <p:scale>
          <a:sx n="100" d="100"/>
          <a:sy n="100" d="100"/>
        </p:scale>
        <p:origin x="100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ima Lakdim" userId="S::karima.lakdim@profo.be::998d0924-f026-4295-b4af-d85de50c9e80" providerId="AD" clId="Web-{ED04E5EE-8531-B92E-45AC-2ACF6217DE8C}"/>
    <pc:docChg chg="modSld">
      <pc:chgData name="Karima Lakdim" userId="S::karima.lakdim@profo.be::998d0924-f026-4295-b4af-d85de50c9e80" providerId="AD" clId="Web-{ED04E5EE-8531-B92E-45AC-2ACF6217DE8C}" dt="2022-05-04T07:37:18.821" v="2" actId="20577"/>
      <pc:docMkLst>
        <pc:docMk/>
      </pc:docMkLst>
      <pc:sldChg chg="modSp">
        <pc:chgData name="Karima Lakdim" userId="S::karima.lakdim@profo.be::998d0924-f026-4295-b4af-d85de50c9e80" providerId="AD" clId="Web-{ED04E5EE-8531-B92E-45AC-2ACF6217DE8C}" dt="2022-05-04T07:37:18.821" v="2" actId="20577"/>
        <pc:sldMkLst>
          <pc:docMk/>
          <pc:sldMk cId="4182046221" sldId="256"/>
        </pc:sldMkLst>
        <pc:spChg chg="mod">
          <ac:chgData name="Karima Lakdim" userId="S::karima.lakdim@profo.be::998d0924-f026-4295-b4af-d85de50c9e80" providerId="AD" clId="Web-{ED04E5EE-8531-B92E-45AC-2ACF6217DE8C}" dt="2022-05-04T07:37:18.821" v="2" actId="20577"/>
          <ac:spMkLst>
            <pc:docMk/>
            <pc:sldMk cId="4182046221" sldId="256"/>
            <ac:spMk id="3" creationId="{4AF75B5F-FB15-45F2-8E1A-840EFAF06F0D}"/>
          </ac:spMkLst>
        </pc:spChg>
      </pc:sldChg>
    </pc:docChg>
  </pc:docChgLst>
  <pc:docChgLst>
    <pc:chgData name="Jorn Neeus" userId="S::jorn.neeus@profo.be::5214edc0-f57e-49f5-b393-c371060ae109" providerId="AD" clId="Web-{537E46C5-9E67-4A71-A7B1-4ECA8D820D88}"/>
    <pc:docChg chg="modSld">
      <pc:chgData name="Jorn Neeus" userId="S::jorn.neeus@profo.be::5214edc0-f57e-49f5-b393-c371060ae109" providerId="AD" clId="Web-{537E46C5-9E67-4A71-A7B1-4ECA8D820D88}" dt="2022-03-09T15:02:30.548" v="211" actId="20577"/>
      <pc:docMkLst>
        <pc:docMk/>
      </pc:docMkLst>
      <pc:sldChg chg="modSp">
        <pc:chgData name="Jorn Neeus" userId="S::jorn.neeus@profo.be::5214edc0-f57e-49f5-b393-c371060ae109" providerId="AD" clId="Web-{537E46C5-9E67-4A71-A7B1-4ECA8D820D88}" dt="2022-03-09T15:02:30.548" v="211" actId="20577"/>
        <pc:sldMkLst>
          <pc:docMk/>
          <pc:sldMk cId="4210125240" sldId="261"/>
        </pc:sldMkLst>
        <pc:spChg chg="mod">
          <ac:chgData name="Jorn Neeus" userId="S::jorn.neeus@profo.be::5214edc0-f57e-49f5-b393-c371060ae109" providerId="AD" clId="Web-{537E46C5-9E67-4A71-A7B1-4ECA8D820D88}" dt="2022-03-09T15:02:30.548" v="211" actId="20577"/>
          <ac:spMkLst>
            <pc:docMk/>
            <pc:sldMk cId="4210125240" sldId="261"/>
            <ac:spMk id="3" creationId="{7E924F33-8945-4434-B650-01DBA38B0D2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206B52-4A45-934D-983A-8754A1E79D83}" type="datetimeFigureOut">
              <a:rPr lang="nl-BE" smtClean="0"/>
              <a:t>4/05/2022</a:t>
            </a:fld>
            <a:endParaRPr lang="nl-BE"/>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B98A81-B330-C448-BDED-720720E40C40}" type="slidenum">
              <a:rPr lang="nl-BE" smtClean="0"/>
              <a:t>‹nr.›</a:t>
            </a:fld>
            <a:endParaRPr lang="nl-BE"/>
          </a:p>
        </p:txBody>
      </p:sp>
    </p:spTree>
    <p:extLst>
      <p:ext uri="{BB962C8B-B14F-4D97-AF65-F5344CB8AC3E}">
        <p14:creationId xmlns:p14="http://schemas.microsoft.com/office/powerpoint/2010/main" val="23084791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BE" b="1" dirty="0">
                <a:cs typeface="Calibri"/>
              </a:rPr>
              <a:t>Activering van OKAN-jongeren naar onderwijs en arbeidsmarkt: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nl-BE" dirty="0">
                <a:cs typeface="Calibri"/>
              </a:rPr>
              <a:t>Tijdens de OKAN-jaren hier al bewust mee aan de slag gaan: welke doelen heeft de jongere? Welke richting wil hij/zij uitgaan? </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nl-BE" dirty="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BE" b="1" dirty="0">
                <a:cs typeface="Calibri"/>
              </a:rPr>
              <a:t>Activering tijdens OKAN-traject en niet erna: </a:t>
            </a:r>
          </a:p>
          <a:p>
            <a:pPr marL="0" marR="0" lvl="0" indent="0" algn="l" defTabSz="914400" rtl="0" eaLnBrk="1" fontAlgn="auto" latinLnBrk="0" hangingPunct="1">
              <a:lnSpc>
                <a:spcPct val="100000"/>
              </a:lnSpc>
              <a:spcBef>
                <a:spcPts val="0"/>
              </a:spcBef>
              <a:spcAft>
                <a:spcPts val="0"/>
              </a:spcAft>
              <a:buClrTx/>
              <a:buSzTx/>
              <a:buFontTx/>
              <a:buNone/>
              <a:tabLst/>
              <a:defRPr/>
            </a:pPr>
            <a:r>
              <a:rPr lang="nl-BE" dirty="0">
                <a:cs typeface="Calibri"/>
              </a:rPr>
              <a:t>Wacht niet tot na de OKAN-jaren om aan de slag te gaan met toekomstperspectief. Nadien moet het snel gaan en kan er gekozen worden voor een bepaalde richting/onderwijsvorm waar de jongere zijn/haar motivatie snel kwijt is.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BE" dirty="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BE" b="1" dirty="0">
                <a:cs typeface="Calibri"/>
              </a:rPr>
              <a:t>Kennismaking met opleidingsmogelijkheden NBMV: </a:t>
            </a:r>
          </a:p>
          <a:p>
            <a:pPr marL="0" marR="0" lvl="0" indent="0" algn="l" defTabSz="914400" rtl="0" eaLnBrk="1" fontAlgn="auto" latinLnBrk="0" hangingPunct="1">
              <a:lnSpc>
                <a:spcPct val="100000"/>
              </a:lnSpc>
              <a:spcBef>
                <a:spcPts val="0"/>
              </a:spcBef>
              <a:spcAft>
                <a:spcPts val="0"/>
              </a:spcAft>
              <a:buClrTx/>
              <a:buSzTx/>
              <a:buFontTx/>
              <a:buNone/>
              <a:tabLst/>
              <a:defRPr/>
            </a:pPr>
            <a:r>
              <a:rPr lang="nl-BE" dirty="0">
                <a:cs typeface="Calibri"/>
              </a:rPr>
              <a:t>Dit is afhankelijk van de doelstellingen van de jongeren. Vb. snuffeldagen organiseren op scholen in verschillende onderwijsvormen vb. duaal/leren en werken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BE" dirty="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BE" b="1" dirty="0">
                <a:cs typeface="Calibri"/>
              </a:rPr>
              <a:t>Kennismaking met tewerkstellingsmogelijkheden NBMV: </a:t>
            </a:r>
          </a:p>
          <a:p>
            <a:pPr marL="0" marR="0" lvl="0" indent="0" algn="l" defTabSz="914400" rtl="0" eaLnBrk="1" fontAlgn="auto" latinLnBrk="0" hangingPunct="1">
              <a:lnSpc>
                <a:spcPct val="100000"/>
              </a:lnSpc>
              <a:spcBef>
                <a:spcPts val="0"/>
              </a:spcBef>
              <a:spcAft>
                <a:spcPts val="0"/>
              </a:spcAft>
              <a:buClrTx/>
              <a:buSzTx/>
              <a:buFontTx/>
              <a:buNone/>
              <a:tabLst/>
              <a:defRPr/>
            </a:pPr>
            <a:r>
              <a:rPr lang="nl-BE" dirty="0">
                <a:cs typeface="Calibri"/>
              </a:rPr>
              <a:t>Jongere voorbereiden voor de arbeidsmarkt. Sollicitatietraining, stages, OAO… Maar ook eventuele vakantiejob. </a:t>
            </a:r>
          </a:p>
          <a:p>
            <a:pPr marL="0" marR="0" lvl="0" indent="0" algn="l" defTabSz="914400" rtl="0" eaLnBrk="1" fontAlgn="auto" latinLnBrk="0" hangingPunct="1">
              <a:lnSpc>
                <a:spcPct val="100000"/>
              </a:lnSpc>
              <a:spcBef>
                <a:spcPts val="0"/>
              </a:spcBef>
              <a:spcAft>
                <a:spcPts val="0"/>
              </a:spcAft>
              <a:buClrTx/>
              <a:buSzTx/>
              <a:buFontTx/>
              <a:buNone/>
              <a:tabLst/>
              <a:defRPr/>
            </a:pPr>
            <a:r>
              <a:rPr lang="nl-BE" dirty="0">
                <a:cs typeface="Calibri"/>
              </a:rPr>
              <a:t>Goed in kaart brengen welke ondersteuning de jongere nodig heeft: NAAR het werk en OP de werkvloer.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BE" dirty="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BE" b="1" dirty="0">
                <a:cs typeface="Calibri"/>
              </a:rPr>
              <a:t>Ondersteuning in taalgebruik vrije tijd, onderwijs en maatschappij zowel gesproken als geschreven</a:t>
            </a:r>
          </a:p>
          <a:p>
            <a:pPr marL="0" marR="0" lvl="0" indent="0" algn="l" defTabSz="914400" rtl="0" eaLnBrk="1" fontAlgn="auto" latinLnBrk="0" hangingPunct="1">
              <a:lnSpc>
                <a:spcPct val="100000"/>
              </a:lnSpc>
              <a:spcBef>
                <a:spcPts val="0"/>
              </a:spcBef>
              <a:spcAft>
                <a:spcPts val="0"/>
              </a:spcAft>
              <a:buClrTx/>
              <a:buSzTx/>
              <a:buFontTx/>
              <a:buNone/>
              <a:tabLst/>
              <a:defRPr/>
            </a:pPr>
            <a:r>
              <a:rPr lang="nl-BE" dirty="0">
                <a:cs typeface="Calibri"/>
              </a:rPr>
              <a:t>Niet enkel de school/werk is van belang, maar ook vrije tijd. </a:t>
            </a:r>
          </a:p>
          <a:p>
            <a:pPr marL="0" marR="0" lvl="0" indent="0" algn="l" defTabSz="914400" rtl="0" eaLnBrk="1" fontAlgn="auto" latinLnBrk="0" hangingPunct="1">
              <a:lnSpc>
                <a:spcPct val="100000"/>
              </a:lnSpc>
              <a:spcBef>
                <a:spcPts val="0"/>
              </a:spcBef>
              <a:spcAft>
                <a:spcPts val="0"/>
              </a:spcAft>
              <a:buClrTx/>
              <a:buSzTx/>
              <a:buFontTx/>
              <a:buNone/>
              <a:tabLst/>
              <a:defRPr/>
            </a:pPr>
            <a:r>
              <a:rPr lang="nl-BE" dirty="0">
                <a:cs typeface="Calibri"/>
              </a:rPr>
              <a:t>Zoveel mogelijk de Nederlandse taal gebruiken, pictogrammen, en als laatste ’vertaaltools’. Fouten maken kan en mag. Creer een veilige omgeving. </a:t>
            </a:r>
          </a:p>
          <a:p>
            <a:pPr marL="0" marR="0" lvl="0" indent="0" algn="l" defTabSz="914400" rtl="0" eaLnBrk="1" fontAlgn="auto" latinLnBrk="0" hangingPunct="1">
              <a:lnSpc>
                <a:spcPct val="100000"/>
              </a:lnSpc>
              <a:spcBef>
                <a:spcPts val="0"/>
              </a:spcBef>
              <a:spcAft>
                <a:spcPts val="0"/>
              </a:spcAft>
              <a:buClrTx/>
              <a:buSzTx/>
              <a:buFontTx/>
              <a:buNone/>
              <a:tabLst/>
              <a:defRPr/>
            </a:pPr>
            <a:r>
              <a:rPr lang="nl-BE" dirty="0">
                <a:cs typeface="Calibri"/>
              </a:rPr>
              <a:t>Woordenschat uitbreiden. </a:t>
            </a:r>
          </a:p>
          <a:p>
            <a:pPr marL="0" marR="0" lvl="0" indent="0" algn="l" defTabSz="914400" rtl="0" eaLnBrk="1" fontAlgn="auto" latinLnBrk="0" hangingPunct="1">
              <a:lnSpc>
                <a:spcPct val="100000"/>
              </a:lnSpc>
              <a:spcBef>
                <a:spcPts val="0"/>
              </a:spcBef>
              <a:spcAft>
                <a:spcPts val="0"/>
              </a:spcAft>
              <a:buClrTx/>
              <a:buSzTx/>
              <a:buFontTx/>
              <a:buNone/>
              <a:tabLst/>
              <a:defRPr/>
            </a:pPr>
            <a:r>
              <a:rPr lang="nl-BE" dirty="0">
                <a:cs typeface="Calibri"/>
              </a:rPr>
              <a:t>Vb. inschrijvingstool voor een kamp samen overlopen en uitleggen… en effectief, bij interesse de jongere inschrijven/zichzelf laten inschrijven</a:t>
            </a:r>
          </a:p>
          <a:p>
            <a:pPr marL="0" marR="0" lvl="0" indent="0" algn="l" defTabSz="914400" rtl="0" eaLnBrk="1" fontAlgn="auto" latinLnBrk="0" hangingPunct="1">
              <a:lnSpc>
                <a:spcPct val="100000"/>
              </a:lnSpc>
              <a:spcBef>
                <a:spcPts val="0"/>
              </a:spcBef>
              <a:spcAft>
                <a:spcPts val="0"/>
              </a:spcAft>
              <a:buClrTx/>
              <a:buSzTx/>
              <a:buFontTx/>
              <a:buNone/>
              <a:tabLst/>
              <a:defRPr/>
            </a:pPr>
            <a:r>
              <a:rPr lang="nl-BE" dirty="0">
                <a:cs typeface="Calibri"/>
              </a:rPr>
              <a:t>Vb. Leerkracht: Mevrouw/Meneer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BE" dirty="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BE" b="1" dirty="0">
                <a:cs typeface="Calibri"/>
              </a:rPr>
              <a:t>Ondersteuning in het administratief kluwen voor het doelpubliek NBMV (huisvesting, asielprocedure,…)</a:t>
            </a:r>
          </a:p>
          <a:p>
            <a:pPr marL="0" marR="0" lvl="0" indent="0" algn="l" defTabSz="914400" rtl="0" eaLnBrk="1" fontAlgn="auto" latinLnBrk="0" hangingPunct="1">
              <a:lnSpc>
                <a:spcPct val="100000"/>
              </a:lnSpc>
              <a:spcBef>
                <a:spcPts val="0"/>
              </a:spcBef>
              <a:spcAft>
                <a:spcPts val="0"/>
              </a:spcAft>
              <a:buClrTx/>
              <a:buSzTx/>
              <a:buFontTx/>
              <a:buNone/>
              <a:tabLst/>
              <a:defRPr/>
            </a:pPr>
            <a:r>
              <a:rPr lang="nl-BE" dirty="0">
                <a:cs typeface="Calibri"/>
              </a:rPr>
              <a:t>Vb. Brieven OCMW: wat staat in die brief? Waar of wat dient de jongere te doen/heen gaan? </a:t>
            </a:r>
          </a:p>
          <a:p>
            <a:pPr marL="0" marR="0" lvl="0" indent="0" algn="l" defTabSz="914400" rtl="0" eaLnBrk="1" fontAlgn="auto" latinLnBrk="0" hangingPunct="1">
              <a:lnSpc>
                <a:spcPct val="100000"/>
              </a:lnSpc>
              <a:spcBef>
                <a:spcPts val="0"/>
              </a:spcBef>
              <a:spcAft>
                <a:spcPts val="0"/>
              </a:spcAft>
              <a:buClrTx/>
              <a:buSzTx/>
              <a:buFontTx/>
              <a:buNone/>
              <a:tabLst/>
              <a:defRPr/>
            </a:pPr>
            <a:r>
              <a:rPr lang="nl-BE" dirty="0">
                <a:cs typeface="Calibri"/>
              </a:rPr>
              <a:t>Vb. bij vragen bij onduidelijkheid: welke vragen, hoe kan je ze stellen? Hoe kan je er voor zorgen dat de info niet vervliegt? </a:t>
            </a:r>
          </a:p>
          <a:p>
            <a:pPr marL="0" marR="0" lvl="0" indent="0" algn="l" defTabSz="914400" rtl="0" eaLnBrk="1" fontAlgn="auto" latinLnBrk="0" hangingPunct="1">
              <a:lnSpc>
                <a:spcPct val="100000"/>
              </a:lnSpc>
              <a:spcBef>
                <a:spcPts val="0"/>
              </a:spcBef>
              <a:spcAft>
                <a:spcPts val="0"/>
              </a:spcAft>
              <a:buClrTx/>
              <a:buSzTx/>
              <a:buFontTx/>
              <a:buNone/>
              <a:tabLst/>
              <a:defRPr/>
            </a:pPr>
            <a:r>
              <a:rPr lang="nl-BE" dirty="0">
                <a:cs typeface="Calibri"/>
              </a:rPr>
              <a:t>Vb. Proberen instanties in kaart brengen, zodat er een vlotte doorverwijzing kan gebeuren, indien nodig.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BE" dirty="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l-BE" dirty="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l-BE" dirty="0">
              <a:cs typeface="Calibri"/>
            </a:endParaRPr>
          </a:p>
          <a:p>
            <a:endParaRPr lang="nl-BE" dirty="0"/>
          </a:p>
        </p:txBody>
      </p:sp>
      <p:sp>
        <p:nvSpPr>
          <p:cNvPr id="4" name="Tijdelijke aanduiding voor dianummer 3"/>
          <p:cNvSpPr>
            <a:spLocks noGrp="1"/>
          </p:cNvSpPr>
          <p:nvPr>
            <p:ph type="sldNum" sz="quarter" idx="5"/>
          </p:nvPr>
        </p:nvSpPr>
        <p:spPr/>
        <p:txBody>
          <a:bodyPr/>
          <a:lstStyle/>
          <a:p>
            <a:fld id="{53B98A81-B330-C448-BDED-720720E40C40}" type="slidenum">
              <a:rPr lang="nl-BE" smtClean="0"/>
              <a:t>4</a:t>
            </a:fld>
            <a:endParaRPr lang="nl-BE"/>
          </a:p>
        </p:txBody>
      </p:sp>
    </p:spTree>
    <p:extLst>
      <p:ext uri="{BB962C8B-B14F-4D97-AF65-F5344CB8AC3E}">
        <p14:creationId xmlns:p14="http://schemas.microsoft.com/office/powerpoint/2010/main" val="30138241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0" i="0" u="none" strike="noStrike" kern="1200" dirty="0">
                <a:solidFill>
                  <a:schemeClr val="tx1"/>
                </a:solidFill>
                <a:effectLst/>
                <a:latin typeface="+mn-lt"/>
                <a:ea typeface="+mn-ea"/>
                <a:cs typeface="+mn-cs"/>
              </a:rPr>
              <a:t>Wat ik erg belangrijk vind is een heel open en </a:t>
            </a:r>
            <a:r>
              <a:rPr lang="nl-NL" sz="1200" b="1" i="0" u="none" strike="noStrike" kern="1200" dirty="0">
                <a:solidFill>
                  <a:schemeClr val="tx1"/>
                </a:solidFill>
                <a:effectLst/>
                <a:latin typeface="+mn-lt"/>
                <a:ea typeface="+mn-ea"/>
                <a:cs typeface="+mn-cs"/>
              </a:rPr>
              <a:t>authentieke houding</a:t>
            </a:r>
            <a:r>
              <a:rPr lang="nl-NL" sz="1200" b="0" i="0" u="none" strike="noStrike" kern="1200" dirty="0">
                <a:solidFill>
                  <a:schemeClr val="tx1"/>
                </a:solidFill>
                <a:effectLst/>
                <a:latin typeface="+mn-lt"/>
                <a:ea typeface="+mn-ea"/>
                <a:cs typeface="+mn-cs"/>
              </a:rPr>
              <a:t>. Ik vertel veel over mezelf om zo een openheid te creëren bij de jongere. Veel van de jongeren binnen Picture360 vinden het moeilijk om mensen te vertrouwen door wat ze hebben meegemaakt. Daarom dat ik in mijn eerste contacten heel laagdrempelig probeer te werken en simpele activiteiten met hen doe (een gezelschapsspel, pingpong, fietstocht,…) Ondertussen probeer ik het gesprek gaande te houden en vertel ik vaak veel over mezelf (ik ben heel open, maar dat moet elke begeleider natuurlijk voor zichzelf uitmaken). </a:t>
            </a:r>
          </a:p>
          <a:p>
            <a:endParaRPr lang="nl-NL" sz="1200" b="0" i="0" u="none" strike="noStrike" kern="1200" dirty="0">
              <a:solidFill>
                <a:schemeClr val="tx1"/>
              </a:solidFill>
              <a:effectLst/>
              <a:latin typeface="+mn-lt"/>
              <a:ea typeface="+mn-ea"/>
              <a:cs typeface="+mn-cs"/>
            </a:endParaRPr>
          </a:p>
          <a:p>
            <a:r>
              <a:rPr lang="nl-NL" sz="1200" b="0" i="0" u="none" strike="noStrike" kern="1200" dirty="0">
                <a:solidFill>
                  <a:schemeClr val="tx1"/>
                </a:solidFill>
                <a:effectLst/>
                <a:latin typeface="+mn-lt"/>
                <a:ea typeface="+mn-ea"/>
                <a:cs typeface="+mn-cs"/>
              </a:rPr>
              <a:t>Een tweede belangrijke pijler is </a:t>
            </a:r>
            <a:r>
              <a:rPr lang="nl-NL" sz="1200" b="1" i="0" u="none" strike="noStrike" kern="1200" dirty="0">
                <a:solidFill>
                  <a:schemeClr val="tx1"/>
                </a:solidFill>
                <a:effectLst/>
                <a:latin typeface="+mn-lt"/>
                <a:ea typeface="+mn-ea"/>
                <a:cs typeface="+mn-cs"/>
              </a:rPr>
              <a:t>oprechte interesse tonen </a:t>
            </a:r>
            <a:r>
              <a:rPr lang="nl-NL" sz="1200" b="0" i="0" u="none" strike="noStrike" kern="1200" dirty="0">
                <a:solidFill>
                  <a:schemeClr val="tx1"/>
                </a:solidFill>
                <a:effectLst/>
                <a:latin typeface="+mn-lt"/>
                <a:ea typeface="+mn-ea"/>
                <a:cs typeface="+mn-cs"/>
              </a:rPr>
              <a:t>in de jongeren. Durf te bevragen hoe ze naar België zijn gekomen, of ze hier veel vrienden hebben, wat ze in hun vrije tijd doen,…</a:t>
            </a:r>
          </a:p>
          <a:p>
            <a:r>
              <a:rPr lang="nl-NL" sz="1200" b="0" i="0" u="none" strike="noStrike" kern="1200" dirty="0">
                <a:solidFill>
                  <a:schemeClr val="tx1"/>
                </a:solidFill>
                <a:effectLst/>
                <a:latin typeface="+mn-lt"/>
                <a:ea typeface="+mn-ea"/>
                <a:cs typeface="+mn-cs"/>
              </a:rPr>
              <a:t>Focus op de kleine successen. Iets dat misschien wel voor heel het sociaal werk geldt, maar hier nog meer van toepassing is. </a:t>
            </a:r>
          </a:p>
          <a:p>
            <a:endParaRPr lang="nl-NL" sz="1200" b="0" i="0" u="none" strike="noStrike" kern="1200" dirty="0">
              <a:solidFill>
                <a:schemeClr val="tx1"/>
              </a:solidFill>
              <a:effectLst/>
              <a:latin typeface="+mn-lt"/>
              <a:ea typeface="+mn-ea"/>
              <a:cs typeface="+mn-cs"/>
            </a:endParaRPr>
          </a:p>
          <a:p>
            <a:r>
              <a:rPr lang="nl-NL" sz="1200" b="1" i="0" u="none" strike="noStrike" kern="1200" dirty="0">
                <a:solidFill>
                  <a:schemeClr val="tx1"/>
                </a:solidFill>
                <a:effectLst/>
                <a:latin typeface="+mn-lt"/>
                <a:ea typeface="+mn-ea"/>
                <a:cs typeface="+mn-cs"/>
              </a:rPr>
              <a:t>Waarderend benaderen</a:t>
            </a:r>
            <a:r>
              <a:rPr lang="nl-NL" sz="1200" b="0" i="0" u="none" strike="noStrike" kern="1200" dirty="0">
                <a:solidFill>
                  <a:schemeClr val="tx1"/>
                </a:solidFill>
                <a:effectLst/>
                <a:latin typeface="+mn-lt"/>
                <a:ea typeface="+mn-ea"/>
                <a:cs typeface="+mn-cs"/>
              </a:rPr>
              <a:t>. Ik ben altijd heel dankbaar als een jongere toch komt, ook al is hij een half uur te laat. De band die je met de jongere opbouwt is heel fragiel, als je dan focust op wat slecht gaat ben je hem zo kwijt. Benoem je het laatkomen echter vanuit een positieve hoek stimuleer je hem om hier in de toekomst nog meer zijn best voor te doen.</a:t>
            </a:r>
          </a:p>
          <a:p>
            <a:endParaRPr lang="nl-NL" sz="1200" b="0" i="0" u="none" strike="noStrike" kern="1200" dirty="0">
              <a:solidFill>
                <a:schemeClr val="tx1"/>
              </a:solidFill>
              <a:effectLst/>
              <a:latin typeface="+mn-lt"/>
              <a:ea typeface="+mn-ea"/>
              <a:cs typeface="+mn-cs"/>
            </a:endParaRPr>
          </a:p>
          <a:p>
            <a:r>
              <a:rPr lang="nl-NL" sz="1200" b="1" i="0" u="none" strike="noStrike" kern="1200" dirty="0">
                <a:solidFill>
                  <a:schemeClr val="tx1"/>
                </a:solidFill>
                <a:effectLst/>
                <a:latin typeface="+mn-lt"/>
                <a:ea typeface="+mn-ea"/>
                <a:cs typeface="+mn-cs"/>
              </a:rPr>
              <a:t>GEDULD</a:t>
            </a:r>
            <a:r>
              <a:rPr lang="nl-NL" sz="1200" b="0" i="0" u="none" strike="noStrike" kern="1200" dirty="0">
                <a:solidFill>
                  <a:schemeClr val="tx1"/>
                </a:solidFill>
                <a:effectLst/>
                <a:latin typeface="+mn-lt"/>
                <a:ea typeface="+mn-ea"/>
                <a:cs typeface="+mn-cs"/>
              </a:rPr>
              <a:t>: Eigen aan de trajecten binnen Picture360 is dat ze veel trager verlopen dan andere NAFT-trajecten. Je hebt enerzijds de factor taal en anderzijds het feit dat het langer duurt vooraleer je een vertrouwensband hebt om vanuit te werken. Je moet niet te snel willen schakelen want dan riskeer je jouw jongere op de tweede plek te zetten, na het behalen van doelstellingen. Daardoor behaal je deze vaak niet/raak je je jongere ‘kwijt’.</a:t>
            </a:r>
          </a:p>
          <a:p>
            <a:endParaRPr lang="nl-NL" sz="1200" b="0" i="0" u="none" strike="noStrike" kern="1200" dirty="0">
              <a:solidFill>
                <a:schemeClr val="tx1"/>
              </a:solidFill>
              <a:effectLst/>
              <a:latin typeface="+mn-lt"/>
              <a:ea typeface="+mn-ea"/>
              <a:cs typeface="+mn-cs"/>
            </a:endParaRPr>
          </a:p>
          <a:p>
            <a:r>
              <a:rPr lang="nl-NL" sz="1200" b="1" i="0" u="none" strike="noStrike" kern="1200" dirty="0">
                <a:solidFill>
                  <a:schemeClr val="tx1"/>
                </a:solidFill>
                <a:effectLst/>
                <a:latin typeface="+mn-lt"/>
                <a:ea typeface="+mn-ea"/>
                <a:cs typeface="+mn-cs"/>
              </a:rPr>
              <a:t>Bereikbaarheid:</a:t>
            </a:r>
            <a:r>
              <a:rPr lang="nl-NL" sz="1200" b="0" i="0" u="none" strike="noStrike" kern="1200" dirty="0">
                <a:solidFill>
                  <a:schemeClr val="tx1"/>
                </a:solidFill>
                <a:effectLst/>
                <a:latin typeface="+mn-lt"/>
                <a:ea typeface="+mn-ea"/>
                <a:cs typeface="+mn-cs"/>
              </a:rPr>
              <a:t> je jongeren moeten weten dat ze op je kunnen rekenen en je kunnen bereiken als ze je nodig hebben.</a:t>
            </a:r>
          </a:p>
          <a:p>
            <a:r>
              <a:rPr lang="nl-NL" sz="1200" b="0" i="0" u="none" strike="noStrike" kern="1200" dirty="0">
                <a:solidFill>
                  <a:schemeClr val="tx1"/>
                </a:solidFill>
                <a:effectLst/>
                <a:latin typeface="+mn-lt"/>
                <a:ea typeface="+mn-ea"/>
                <a:cs typeface="+mn-cs"/>
              </a:rPr>
              <a:t> </a:t>
            </a:r>
          </a:p>
          <a:p>
            <a:endParaRPr lang="nl-BE" dirty="0"/>
          </a:p>
        </p:txBody>
      </p:sp>
      <p:sp>
        <p:nvSpPr>
          <p:cNvPr id="4" name="Tijdelijke aanduiding voor dianummer 3"/>
          <p:cNvSpPr>
            <a:spLocks noGrp="1"/>
          </p:cNvSpPr>
          <p:nvPr>
            <p:ph type="sldNum" sz="quarter" idx="5"/>
          </p:nvPr>
        </p:nvSpPr>
        <p:spPr/>
        <p:txBody>
          <a:bodyPr/>
          <a:lstStyle/>
          <a:p>
            <a:fld id="{53B98A81-B330-C448-BDED-720720E40C40}" type="slidenum">
              <a:rPr lang="nl-BE" smtClean="0"/>
              <a:t>5</a:t>
            </a:fld>
            <a:endParaRPr lang="nl-BE"/>
          </a:p>
        </p:txBody>
      </p:sp>
    </p:spTree>
    <p:extLst>
      <p:ext uri="{BB962C8B-B14F-4D97-AF65-F5344CB8AC3E}">
        <p14:creationId xmlns:p14="http://schemas.microsoft.com/office/powerpoint/2010/main" val="30240044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b="1" dirty="0"/>
              <a:t>Fysieke waaierpocket tonen. </a:t>
            </a:r>
          </a:p>
          <a:p>
            <a:r>
              <a:rPr lang="nl-BE" b="1" dirty="0">
                <a:sym typeface="Wingdings" pitchFamily="2" charset="2"/>
              </a:rPr>
              <a:t> Indien iemand deze wil ontvangen: mailen naar karima.lakdim@profo.be</a:t>
            </a:r>
            <a:endParaRPr lang="nl-BE" b="1" dirty="0"/>
          </a:p>
        </p:txBody>
      </p:sp>
      <p:sp>
        <p:nvSpPr>
          <p:cNvPr id="4" name="Tijdelijke aanduiding voor dianummer 3"/>
          <p:cNvSpPr>
            <a:spLocks noGrp="1"/>
          </p:cNvSpPr>
          <p:nvPr>
            <p:ph type="sldNum" sz="quarter" idx="5"/>
          </p:nvPr>
        </p:nvSpPr>
        <p:spPr/>
        <p:txBody>
          <a:bodyPr/>
          <a:lstStyle/>
          <a:p>
            <a:fld id="{53B98A81-B330-C448-BDED-720720E40C40}" type="slidenum">
              <a:rPr lang="nl-BE" smtClean="0"/>
              <a:t>7</a:t>
            </a:fld>
            <a:endParaRPr lang="nl-BE"/>
          </a:p>
        </p:txBody>
      </p:sp>
    </p:spTree>
    <p:extLst>
      <p:ext uri="{BB962C8B-B14F-4D97-AF65-F5344CB8AC3E}">
        <p14:creationId xmlns:p14="http://schemas.microsoft.com/office/powerpoint/2010/main" val="2583789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b="1" dirty="0"/>
              <a:t>Welke acties ga je ondernemen? </a:t>
            </a:r>
          </a:p>
          <a:p>
            <a:pPr marL="171450" indent="-171450">
              <a:buFontTx/>
              <a:buChar char="-"/>
            </a:pPr>
            <a:r>
              <a:rPr lang="nl-BE" dirty="0"/>
              <a:t>Sollicitatiegesprek voorbereiden </a:t>
            </a:r>
          </a:p>
          <a:p>
            <a:pPr marL="171450" indent="-171450">
              <a:buFontTx/>
              <a:buChar char="-"/>
            </a:pPr>
            <a:r>
              <a:rPr lang="nl-BE" dirty="0"/>
              <a:t>CV opmaken</a:t>
            </a:r>
          </a:p>
          <a:p>
            <a:pPr marL="0" indent="0">
              <a:buFontTx/>
              <a:buNone/>
            </a:pPr>
            <a:endParaRPr lang="nl-BE" dirty="0"/>
          </a:p>
          <a:p>
            <a:pPr marL="0" indent="0">
              <a:buFontTx/>
              <a:buNone/>
            </a:pPr>
            <a:r>
              <a:rPr lang="nl-BE" dirty="0"/>
              <a:t>Met welke modules ga je aan de slag? </a:t>
            </a:r>
          </a:p>
          <a:p>
            <a:pPr marL="171450" indent="-171450">
              <a:buFontTx/>
              <a:buChar char="-"/>
            </a:pPr>
            <a:r>
              <a:rPr lang="nl-BE" dirty="0"/>
              <a:t>rood: arbeidsmarktcompetenties</a:t>
            </a:r>
          </a:p>
          <a:p>
            <a:pPr marL="628650" lvl="1" indent="-171450">
              <a:buFontTx/>
              <a:buChar char="-"/>
            </a:pPr>
            <a:r>
              <a:rPr lang="nl-BE" dirty="0"/>
              <a:t>Solliciteren </a:t>
            </a:r>
          </a:p>
          <a:p>
            <a:pPr marL="628650" lvl="1" indent="-171450">
              <a:buFontTx/>
              <a:buChar char="-"/>
            </a:pPr>
            <a:r>
              <a:rPr lang="nl-BE" dirty="0"/>
              <a:t>CV </a:t>
            </a:r>
          </a:p>
          <a:p>
            <a:pPr marL="171450" indent="-171450">
              <a:buFontTx/>
              <a:buChar char="-"/>
            </a:pPr>
            <a:endParaRPr lang="nl-BE" dirty="0"/>
          </a:p>
        </p:txBody>
      </p:sp>
      <p:sp>
        <p:nvSpPr>
          <p:cNvPr id="4" name="Tijdelijke aanduiding voor dianummer 3"/>
          <p:cNvSpPr>
            <a:spLocks noGrp="1"/>
          </p:cNvSpPr>
          <p:nvPr>
            <p:ph type="sldNum" sz="quarter" idx="5"/>
          </p:nvPr>
        </p:nvSpPr>
        <p:spPr/>
        <p:txBody>
          <a:bodyPr/>
          <a:lstStyle/>
          <a:p>
            <a:fld id="{53B98A81-B330-C448-BDED-720720E40C40}" type="slidenum">
              <a:rPr lang="nl-BE" smtClean="0"/>
              <a:t>8</a:t>
            </a:fld>
            <a:endParaRPr lang="nl-BE"/>
          </a:p>
        </p:txBody>
      </p:sp>
    </p:spTree>
    <p:extLst>
      <p:ext uri="{BB962C8B-B14F-4D97-AF65-F5344CB8AC3E}">
        <p14:creationId xmlns:p14="http://schemas.microsoft.com/office/powerpoint/2010/main" val="23055845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nl-NL"/>
              <a:t>Klik om stijl te bewerken</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299C1C99-BEF3-4005-88AD-10FEC29646C0}" type="datetimeFigureOut">
              <a:rPr lang="nl-BE" smtClean="0"/>
              <a:t>4/05/2022</a:t>
            </a:fld>
            <a:endParaRPr lang="nl-BE"/>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nl-BE"/>
          </a:p>
        </p:txBody>
      </p:sp>
      <p:sp>
        <p:nvSpPr>
          <p:cNvPr id="6" name="Slide Number Placeholder 5"/>
          <p:cNvSpPr>
            <a:spLocks noGrp="1"/>
          </p:cNvSpPr>
          <p:nvPr>
            <p:ph type="sldNum" sz="quarter" idx="12"/>
          </p:nvPr>
        </p:nvSpPr>
        <p:spPr>
          <a:xfrm>
            <a:off x="10469880" y="320040"/>
            <a:ext cx="914400" cy="320040"/>
          </a:xfrm>
        </p:spPr>
        <p:txBody>
          <a:bodyPr/>
          <a:lstStyle/>
          <a:p>
            <a:fld id="{C630773B-FE12-4C03-A1FF-C0C17FBB34F3}" type="slidenum">
              <a:rPr lang="nl-BE" smtClean="0"/>
              <a:t>‹nr.›</a:t>
            </a:fld>
            <a:endParaRPr lang="nl-BE"/>
          </a:p>
        </p:txBody>
      </p:sp>
    </p:spTree>
    <p:extLst>
      <p:ext uri="{BB962C8B-B14F-4D97-AF65-F5344CB8AC3E}">
        <p14:creationId xmlns:p14="http://schemas.microsoft.com/office/powerpoint/2010/main" val="2458727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nl-NL"/>
              <a:t>Klik om stijl te bewerken</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299C1C99-BEF3-4005-88AD-10FEC29646C0}" type="datetimeFigureOut">
              <a:rPr lang="nl-BE" smtClean="0"/>
              <a:t>4/05/2022</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C630773B-FE12-4C03-A1FF-C0C17FBB34F3}" type="slidenum">
              <a:rPr lang="nl-BE" smtClean="0"/>
              <a:t>‹nr.›</a:t>
            </a:fld>
            <a:endParaRPr lang="nl-BE"/>
          </a:p>
        </p:txBody>
      </p:sp>
    </p:spTree>
    <p:extLst>
      <p:ext uri="{BB962C8B-B14F-4D97-AF65-F5344CB8AC3E}">
        <p14:creationId xmlns:p14="http://schemas.microsoft.com/office/powerpoint/2010/main" val="34092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nl-NL"/>
              <a:t>Klik om stijl te bewerken</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a:xfrm>
            <a:off x="804672" y="320040"/>
            <a:ext cx="3657600" cy="320040"/>
          </a:xfrm>
        </p:spPr>
        <p:txBody>
          <a:bodyPr/>
          <a:lstStyle/>
          <a:p>
            <a:fld id="{299C1C99-BEF3-4005-88AD-10FEC29646C0}" type="datetimeFigureOut">
              <a:rPr lang="nl-BE" smtClean="0"/>
              <a:t>4/05/2022</a:t>
            </a:fld>
            <a:endParaRPr lang="nl-BE"/>
          </a:p>
        </p:txBody>
      </p:sp>
      <p:sp>
        <p:nvSpPr>
          <p:cNvPr id="5" name="Footer Placeholder 4"/>
          <p:cNvSpPr>
            <a:spLocks noGrp="1"/>
          </p:cNvSpPr>
          <p:nvPr>
            <p:ph type="ftr" sz="quarter" idx="11"/>
          </p:nvPr>
        </p:nvSpPr>
        <p:spPr>
          <a:xfrm>
            <a:off x="804672" y="6227064"/>
            <a:ext cx="10588752" cy="320040"/>
          </a:xfrm>
        </p:spPr>
        <p:txBody>
          <a:bodyPr/>
          <a:lstStyle/>
          <a:p>
            <a:endParaRPr lang="nl-BE"/>
          </a:p>
        </p:txBody>
      </p:sp>
      <p:sp>
        <p:nvSpPr>
          <p:cNvPr id="6" name="Slide Number Placeholder 5"/>
          <p:cNvSpPr>
            <a:spLocks noGrp="1"/>
          </p:cNvSpPr>
          <p:nvPr>
            <p:ph type="sldNum" sz="quarter" idx="12"/>
          </p:nvPr>
        </p:nvSpPr>
        <p:spPr>
          <a:xfrm>
            <a:off x="10469880" y="320040"/>
            <a:ext cx="914400" cy="320040"/>
          </a:xfrm>
        </p:spPr>
        <p:txBody>
          <a:bodyPr/>
          <a:lstStyle/>
          <a:p>
            <a:fld id="{C630773B-FE12-4C03-A1FF-C0C17FBB34F3}" type="slidenum">
              <a:rPr lang="nl-BE" smtClean="0"/>
              <a:t>‹nr.›</a:t>
            </a:fld>
            <a:endParaRPr lang="nl-BE"/>
          </a:p>
        </p:txBody>
      </p:sp>
    </p:spTree>
    <p:extLst>
      <p:ext uri="{BB962C8B-B14F-4D97-AF65-F5344CB8AC3E}">
        <p14:creationId xmlns:p14="http://schemas.microsoft.com/office/powerpoint/2010/main" val="442982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nl-NL"/>
              <a:t>Klik om stijl te bewerken</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299C1C99-BEF3-4005-88AD-10FEC29646C0}" type="datetimeFigureOut">
              <a:rPr lang="nl-BE" smtClean="0"/>
              <a:t>4/05/2022</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C630773B-FE12-4C03-A1FF-C0C17FBB34F3}" type="slidenum">
              <a:rPr lang="nl-BE" smtClean="0"/>
              <a:t>‹nr.›</a:t>
            </a:fld>
            <a:endParaRPr lang="nl-BE"/>
          </a:p>
        </p:txBody>
      </p:sp>
    </p:spTree>
    <p:extLst>
      <p:ext uri="{BB962C8B-B14F-4D97-AF65-F5344CB8AC3E}">
        <p14:creationId xmlns:p14="http://schemas.microsoft.com/office/powerpoint/2010/main" val="2868854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nl-NL"/>
              <a:t>Klik om stijl te bewerken</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a:xfrm>
            <a:off x="804672" y="320040"/>
            <a:ext cx="3657600" cy="320040"/>
          </a:xfrm>
        </p:spPr>
        <p:txBody>
          <a:bodyPr/>
          <a:lstStyle/>
          <a:p>
            <a:fld id="{299C1C99-BEF3-4005-88AD-10FEC29646C0}" type="datetimeFigureOut">
              <a:rPr lang="nl-BE" smtClean="0"/>
              <a:t>4/05/2022</a:t>
            </a:fld>
            <a:endParaRPr lang="nl-BE"/>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nl-BE"/>
          </a:p>
        </p:txBody>
      </p:sp>
      <p:sp>
        <p:nvSpPr>
          <p:cNvPr id="6" name="Slide Number Placeholder 5"/>
          <p:cNvSpPr>
            <a:spLocks noGrp="1"/>
          </p:cNvSpPr>
          <p:nvPr>
            <p:ph type="sldNum" sz="quarter" idx="12"/>
          </p:nvPr>
        </p:nvSpPr>
        <p:spPr>
          <a:xfrm>
            <a:off x="10469880" y="320040"/>
            <a:ext cx="914400" cy="320040"/>
          </a:xfrm>
        </p:spPr>
        <p:txBody>
          <a:bodyPr/>
          <a:lstStyle/>
          <a:p>
            <a:fld id="{C630773B-FE12-4C03-A1FF-C0C17FBB34F3}" type="slidenum">
              <a:rPr lang="nl-BE" smtClean="0"/>
              <a:t>‹nr.›</a:t>
            </a:fld>
            <a:endParaRPr lang="nl-BE"/>
          </a:p>
        </p:txBody>
      </p:sp>
    </p:spTree>
    <p:extLst>
      <p:ext uri="{BB962C8B-B14F-4D97-AF65-F5344CB8AC3E}">
        <p14:creationId xmlns:p14="http://schemas.microsoft.com/office/powerpoint/2010/main" val="2760527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nl-NL"/>
              <a:t>Klik om stijl te bewerken</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a:xfrm>
            <a:off x="804672" y="320040"/>
            <a:ext cx="3657600" cy="320040"/>
          </a:xfrm>
        </p:spPr>
        <p:txBody>
          <a:bodyPr/>
          <a:lstStyle/>
          <a:p>
            <a:fld id="{299C1C99-BEF3-4005-88AD-10FEC29646C0}" type="datetimeFigureOut">
              <a:rPr lang="nl-BE" smtClean="0"/>
              <a:t>4/05/2022</a:t>
            </a:fld>
            <a:endParaRPr lang="nl-BE"/>
          </a:p>
        </p:txBody>
      </p:sp>
      <p:sp>
        <p:nvSpPr>
          <p:cNvPr id="6" name="Footer Placeholder 5"/>
          <p:cNvSpPr>
            <a:spLocks noGrp="1"/>
          </p:cNvSpPr>
          <p:nvPr>
            <p:ph type="ftr" sz="quarter" idx="11"/>
          </p:nvPr>
        </p:nvSpPr>
        <p:spPr>
          <a:xfrm>
            <a:off x="804672" y="6227064"/>
            <a:ext cx="10588752" cy="320040"/>
          </a:xfrm>
        </p:spPr>
        <p:txBody>
          <a:bodyPr/>
          <a:lstStyle/>
          <a:p>
            <a:endParaRPr lang="nl-BE"/>
          </a:p>
        </p:txBody>
      </p:sp>
      <p:sp>
        <p:nvSpPr>
          <p:cNvPr id="7" name="Slide Number Placeholder 6"/>
          <p:cNvSpPr>
            <a:spLocks noGrp="1"/>
          </p:cNvSpPr>
          <p:nvPr>
            <p:ph type="sldNum" sz="quarter" idx="12"/>
          </p:nvPr>
        </p:nvSpPr>
        <p:spPr>
          <a:xfrm>
            <a:off x="10469880" y="320040"/>
            <a:ext cx="914400" cy="320040"/>
          </a:xfrm>
        </p:spPr>
        <p:txBody>
          <a:bodyPr/>
          <a:lstStyle/>
          <a:p>
            <a:fld id="{C630773B-FE12-4C03-A1FF-C0C17FBB34F3}" type="slidenum">
              <a:rPr lang="nl-BE" smtClean="0"/>
              <a:t>‹nr.›</a:t>
            </a:fld>
            <a:endParaRPr lang="nl-BE"/>
          </a:p>
        </p:txBody>
      </p:sp>
    </p:spTree>
    <p:extLst>
      <p:ext uri="{BB962C8B-B14F-4D97-AF65-F5344CB8AC3E}">
        <p14:creationId xmlns:p14="http://schemas.microsoft.com/office/powerpoint/2010/main" val="2063787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nl-NL"/>
              <a:t>Klik om stijl te bewerken</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5125305" y="1488985"/>
            <a:ext cx="6264350" cy="169685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5118447" y="4351687"/>
            <a:ext cx="6265588" cy="170406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a:xfrm>
            <a:off x="804672" y="320040"/>
            <a:ext cx="3657600" cy="320040"/>
          </a:xfrm>
        </p:spPr>
        <p:txBody>
          <a:bodyPr/>
          <a:lstStyle/>
          <a:p>
            <a:fld id="{299C1C99-BEF3-4005-88AD-10FEC29646C0}" type="datetimeFigureOut">
              <a:rPr lang="nl-BE" smtClean="0"/>
              <a:t>4/05/2022</a:t>
            </a:fld>
            <a:endParaRPr lang="nl-BE"/>
          </a:p>
        </p:txBody>
      </p:sp>
      <p:sp>
        <p:nvSpPr>
          <p:cNvPr id="8" name="Footer Placeholder 7"/>
          <p:cNvSpPr>
            <a:spLocks noGrp="1"/>
          </p:cNvSpPr>
          <p:nvPr>
            <p:ph type="ftr" sz="quarter" idx="11"/>
          </p:nvPr>
        </p:nvSpPr>
        <p:spPr>
          <a:xfrm>
            <a:off x="804672" y="6227064"/>
            <a:ext cx="10588752" cy="320040"/>
          </a:xfrm>
        </p:spPr>
        <p:txBody>
          <a:bodyPr/>
          <a:lstStyle/>
          <a:p>
            <a:endParaRPr lang="nl-BE"/>
          </a:p>
        </p:txBody>
      </p:sp>
      <p:sp>
        <p:nvSpPr>
          <p:cNvPr id="9" name="Slide Number Placeholder 8"/>
          <p:cNvSpPr>
            <a:spLocks noGrp="1"/>
          </p:cNvSpPr>
          <p:nvPr>
            <p:ph type="sldNum" sz="quarter" idx="12"/>
          </p:nvPr>
        </p:nvSpPr>
        <p:spPr>
          <a:xfrm>
            <a:off x="10469880" y="320040"/>
            <a:ext cx="914400" cy="320040"/>
          </a:xfrm>
        </p:spPr>
        <p:txBody>
          <a:bodyPr/>
          <a:lstStyle/>
          <a:p>
            <a:fld id="{C630773B-FE12-4C03-A1FF-C0C17FBB34F3}" type="slidenum">
              <a:rPr lang="nl-BE" smtClean="0"/>
              <a:t>‹nr.›</a:t>
            </a:fld>
            <a:endParaRPr lang="nl-BE"/>
          </a:p>
        </p:txBody>
      </p:sp>
    </p:spTree>
    <p:extLst>
      <p:ext uri="{BB962C8B-B14F-4D97-AF65-F5344CB8AC3E}">
        <p14:creationId xmlns:p14="http://schemas.microsoft.com/office/powerpoint/2010/main" val="193009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nl-NL"/>
              <a:t>Klik om stijl te bewerken</a:t>
            </a:r>
            <a:endParaRPr lang="en-US" dirty="0"/>
          </a:p>
        </p:txBody>
      </p:sp>
      <p:sp>
        <p:nvSpPr>
          <p:cNvPr id="3" name="Date Placeholder 2"/>
          <p:cNvSpPr>
            <a:spLocks noGrp="1"/>
          </p:cNvSpPr>
          <p:nvPr>
            <p:ph type="dt" sz="half" idx="10"/>
          </p:nvPr>
        </p:nvSpPr>
        <p:spPr/>
        <p:txBody>
          <a:bodyPr/>
          <a:lstStyle/>
          <a:p>
            <a:fld id="{299C1C99-BEF3-4005-88AD-10FEC29646C0}" type="datetimeFigureOut">
              <a:rPr lang="nl-BE" smtClean="0"/>
              <a:t>4/05/2022</a:t>
            </a:fld>
            <a:endParaRPr lang="nl-BE"/>
          </a:p>
        </p:txBody>
      </p:sp>
      <p:sp>
        <p:nvSpPr>
          <p:cNvPr id="4" name="Footer Placeholder 3"/>
          <p:cNvSpPr>
            <a:spLocks noGrp="1"/>
          </p:cNvSpPr>
          <p:nvPr>
            <p:ph type="ftr" sz="quarter" idx="11"/>
          </p:nvPr>
        </p:nvSpPr>
        <p:spPr/>
        <p:txBody>
          <a:bodyPr/>
          <a:lstStyle/>
          <a:p>
            <a:endParaRPr lang="nl-BE"/>
          </a:p>
        </p:txBody>
      </p:sp>
      <p:sp>
        <p:nvSpPr>
          <p:cNvPr id="5" name="Slide Number Placeholder 4"/>
          <p:cNvSpPr>
            <a:spLocks noGrp="1"/>
          </p:cNvSpPr>
          <p:nvPr>
            <p:ph type="sldNum" sz="quarter" idx="12"/>
          </p:nvPr>
        </p:nvSpPr>
        <p:spPr/>
        <p:txBody>
          <a:bodyPr/>
          <a:lstStyle/>
          <a:p>
            <a:fld id="{C630773B-FE12-4C03-A1FF-C0C17FBB34F3}" type="slidenum">
              <a:rPr lang="nl-BE" smtClean="0"/>
              <a:t>‹nr.›</a:t>
            </a:fld>
            <a:endParaRPr lang="nl-BE"/>
          </a:p>
        </p:txBody>
      </p:sp>
    </p:spTree>
    <p:extLst>
      <p:ext uri="{BB962C8B-B14F-4D97-AF65-F5344CB8AC3E}">
        <p14:creationId xmlns:p14="http://schemas.microsoft.com/office/powerpoint/2010/main" val="1033619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299C1C99-BEF3-4005-88AD-10FEC29646C0}" type="datetimeFigureOut">
              <a:rPr lang="nl-BE" smtClean="0"/>
              <a:t>4/05/2022</a:t>
            </a:fld>
            <a:endParaRPr lang="nl-BE"/>
          </a:p>
        </p:txBody>
      </p:sp>
      <p:sp>
        <p:nvSpPr>
          <p:cNvPr id="3" name="Footer Placeholder 2"/>
          <p:cNvSpPr>
            <a:spLocks noGrp="1"/>
          </p:cNvSpPr>
          <p:nvPr>
            <p:ph type="ftr" sz="quarter" idx="11"/>
          </p:nvPr>
        </p:nvSpPr>
        <p:spPr>
          <a:xfrm>
            <a:off x="804672" y="6227064"/>
            <a:ext cx="10588752" cy="320040"/>
          </a:xfrm>
        </p:spPr>
        <p:txBody>
          <a:bodyPr/>
          <a:lstStyle/>
          <a:p>
            <a:endParaRPr lang="nl-BE"/>
          </a:p>
        </p:txBody>
      </p:sp>
      <p:sp>
        <p:nvSpPr>
          <p:cNvPr id="4" name="Slide Number Placeholder 3"/>
          <p:cNvSpPr>
            <a:spLocks noGrp="1"/>
          </p:cNvSpPr>
          <p:nvPr>
            <p:ph type="sldNum" sz="quarter" idx="12"/>
          </p:nvPr>
        </p:nvSpPr>
        <p:spPr>
          <a:xfrm>
            <a:off x="10469880" y="320040"/>
            <a:ext cx="914400" cy="320040"/>
          </a:xfrm>
        </p:spPr>
        <p:txBody>
          <a:bodyPr/>
          <a:lstStyle/>
          <a:p>
            <a:fld id="{C630773B-FE12-4C03-A1FF-C0C17FBB34F3}" type="slidenum">
              <a:rPr lang="nl-BE" smtClean="0"/>
              <a:t>‹nr.›</a:t>
            </a:fld>
            <a:endParaRPr lang="nl-BE"/>
          </a:p>
        </p:txBody>
      </p:sp>
    </p:spTree>
    <p:extLst>
      <p:ext uri="{BB962C8B-B14F-4D97-AF65-F5344CB8AC3E}">
        <p14:creationId xmlns:p14="http://schemas.microsoft.com/office/powerpoint/2010/main" val="2572839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nl-NL"/>
              <a:t>Klik om stijl te bewerken</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299C1C99-BEF3-4005-88AD-10FEC29646C0}" type="datetimeFigureOut">
              <a:rPr lang="nl-BE" smtClean="0"/>
              <a:t>4/05/2022</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C630773B-FE12-4C03-A1FF-C0C17FBB34F3}" type="slidenum">
              <a:rPr lang="nl-BE" smtClean="0"/>
              <a:t>‹nr.›</a:t>
            </a:fld>
            <a:endParaRPr lang="nl-BE"/>
          </a:p>
        </p:txBody>
      </p:sp>
    </p:spTree>
    <p:extLst>
      <p:ext uri="{BB962C8B-B14F-4D97-AF65-F5344CB8AC3E}">
        <p14:creationId xmlns:p14="http://schemas.microsoft.com/office/powerpoint/2010/main" val="1003376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nl-NL"/>
              <a:t>Klik om stijl te bewerken</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a:xfrm>
            <a:off x="804672" y="320040"/>
            <a:ext cx="3657600" cy="320040"/>
          </a:xfrm>
        </p:spPr>
        <p:txBody>
          <a:bodyPr/>
          <a:lstStyle/>
          <a:p>
            <a:fld id="{299C1C99-BEF3-4005-88AD-10FEC29646C0}" type="datetimeFigureOut">
              <a:rPr lang="nl-BE" smtClean="0"/>
              <a:t>4/05/2022</a:t>
            </a:fld>
            <a:endParaRPr lang="nl-BE"/>
          </a:p>
        </p:txBody>
      </p:sp>
      <p:sp>
        <p:nvSpPr>
          <p:cNvPr id="6" name="Footer Placeholder 5"/>
          <p:cNvSpPr>
            <a:spLocks noGrp="1"/>
          </p:cNvSpPr>
          <p:nvPr>
            <p:ph type="ftr" sz="quarter" idx="11"/>
          </p:nvPr>
        </p:nvSpPr>
        <p:spPr>
          <a:xfrm>
            <a:off x="804672" y="6227064"/>
            <a:ext cx="5942203" cy="320040"/>
          </a:xfrm>
        </p:spPr>
        <p:txBody>
          <a:bodyPr/>
          <a:lstStyle/>
          <a:p>
            <a:endParaRPr lang="nl-BE"/>
          </a:p>
        </p:txBody>
      </p:sp>
      <p:sp>
        <p:nvSpPr>
          <p:cNvPr id="7" name="Slide Number Placeholder 6"/>
          <p:cNvSpPr>
            <a:spLocks noGrp="1"/>
          </p:cNvSpPr>
          <p:nvPr>
            <p:ph type="sldNum" sz="quarter" idx="12"/>
          </p:nvPr>
        </p:nvSpPr>
        <p:spPr>
          <a:xfrm>
            <a:off x="5828377" y="320040"/>
            <a:ext cx="914400" cy="320040"/>
          </a:xfrm>
        </p:spPr>
        <p:txBody>
          <a:bodyPr/>
          <a:lstStyle/>
          <a:p>
            <a:fld id="{C630773B-FE12-4C03-A1FF-C0C17FBB34F3}" type="slidenum">
              <a:rPr lang="nl-BE" smtClean="0"/>
              <a:t>‹nr.›</a:t>
            </a:fld>
            <a:endParaRPr lang="nl-BE"/>
          </a:p>
        </p:txBody>
      </p:sp>
    </p:spTree>
    <p:extLst>
      <p:ext uri="{BB962C8B-B14F-4D97-AF65-F5344CB8AC3E}">
        <p14:creationId xmlns:p14="http://schemas.microsoft.com/office/powerpoint/2010/main" val="3798428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299C1C99-BEF3-4005-88AD-10FEC29646C0}" type="datetimeFigureOut">
              <a:rPr lang="nl-BE" smtClean="0"/>
              <a:t>4/05/2022</a:t>
            </a:fld>
            <a:endParaRPr lang="nl-BE"/>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nl-BE"/>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C630773B-FE12-4C03-A1FF-C0C17FBB34F3}" type="slidenum">
              <a:rPr lang="nl-BE" smtClean="0"/>
              <a:t>‹nr.›</a:t>
            </a:fld>
            <a:endParaRPr lang="nl-BE"/>
          </a:p>
        </p:txBody>
      </p:sp>
    </p:spTree>
    <p:extLst>
      <p:ext uri="{BB962C8B-B14F-4D97-AF65-F5344CB8AC3E}">
        <p14:creationId xmlns:p14="http://schemas.microsoft.com/office/powerpoint/2010/main" val="9587394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youtu.be/rDtuVhd7wg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picture360.eu/"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69F117-47F3-4E4C-A080-F37FABFB82F0}"/>
              </a:ext>
            </a:extLst>
          </p:cNvPr>
          <p:cNvSpPr>
            <a:spLocks noGrp="1"/>
          </p:cNvSpPr>
          <p:nvPr>
            <p:ph type="ctrTitle"/>
          </p:nvPr>
        </p:nvSpPr>
        <p:spPr/>
        <p:txBody>
          <a:bodyPr/>
          <a:lstStyle/>
          <a:p>
            <a:r>
              <a:rPr lang="nl-NL"/>
              <a:t>PICTURE 360</a:t>
            </a:r>
            <a:endParaRPr lang="nl-BE"/>
          </a:p>
        </p:txBody>
      </p:sp>
      <p:sp>
        <p:nvSpPr>
          <p:cNvPr id="3" name="Ondertitel 2">
            <a:extLst>
              <a:ext uri="{FF2B5EF4-FFF2-40B4-BE49-F238E27FC236}">
                <a16:creationId xmlns:a16="http://schemas.microsoft.com/office/drawing/2014/main" id="{4AF75B5F-FB15-45F2-8E1A-840EFAF06F0D}"/>
              </a:ext>
            </a:extLst>
          </p:cNvPr>
          <p:cNvSpPr>
            <a:spLocks noGrp="1"/>
          </p:cNvSpPr>
          <p:nvPr>
            <p:ph type="subTitle" idx="1"/>
          </p:nvPr>
        </p:nvSpPr>
        <p:spPr/>
        <p:txBody>
          <a:bodyPr vert="horz" lIns="91440" tIns="45720" rIns="91440" bIns="45720" rtlCol="0" anchor="t">
            <a:normAutofit/>
          </a:bodyPr>
          <a:lstStyle/>
          <a:p>
            <a:endParaRPr lang="nl-NL" dirty="0"/>
          </a:p>
          <a:p>
            <a:endParaRPr lang="nl-NL" dirty="0"/>
          </a:p>
          <a:p>
            <a:r>
              <a:rPr lang="nl-NL" dirty="0"/>
              <a:t>Welkom</a:t>
            </a:r>
          </a:p>
        </p:txBody>
      </p:sp>
      <p:pic>
        <p:nvPicPr>
          <p:cNvPr id="4" name="Afbeelding 3">
            <a:extLst>
              <a:ext uri="{FF2B5EF4-FFF2-40B4-BE49-F238E27FC236}">
                <a16:creationId xmlns:a16="http://schemas.microsoft.com/office/drawing/2014/main" id="{F1DEB65D-3F52-43A3-9B00-34794A8C9300}"/>
              </a:ext>
            </a:extLst>
          </p:cNvPr>
          <p:cNvPicPr>
            <a:picLocks noChangeAspect="1"/>
          </p:cNvPicPr>
          <p:nvPr/>
        </p:nvPicPr>
        <p:blipFill>
          <a:blip r:embed="rId2"/>
          <a:stretch>
            <a:fillRect/>
          </a:stretch>
        </p:blipFill>
        <p:spPr>
          <a:xfrm>
            <a:off x="2267096" y="1161619"/>
            <a:ext cx="7657707" cy="3294391"/>
          </a:xfrm>
          <a:prstGeom prst="rect">
            <a:avLst/>
          </a:prstGeom>
        </p:spPr>
      </p:pic>
    </p:spTree>
    <p:extLst>
      <p:ext uri="{BB962C8B-B14F-4D97-AF65-F5344CB8AC3E}">
        <p14:creationId xmlns:p14="http://schemas.microsoft.com/office/powerpoint/2010/main" val="4182046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A54D09-D451-4592-A259-645A44DC85CB}"/>
              </a:ext>
            </a:extLst>
          </p:cNvPr>
          <p:cNvSpPr>
            <a:spLocks noGrp="1"/>
          </p:cNvSpPr>
          <p:nvPr>
            <p:ph type="title"/>
          </p:nvPr>
        </p:nvSpPr>
        <p:spPr/>
        <p:txBody>
          <a:bodyPr/>
          <a:lstStyle/>
          <a:p>
            <a:r>
              <a:rPr lang="nl-NL"/>
              <a:t>Programma </a:t>
            </a:r>
            <a:endParaRPr lang="nl-BE"/>
          </a:p>
        </p:txBody>
      </p:sp>
      <p:sp>
        <p:nvSpPr>
          <p:cNvPr id="3" name="Tijdelijke aanduiding voor inhoud 2">
            <a:extLst>
              <a:ext uri="{FF2B5EF4-FFF2-40B4-BE49-F238E27FC236}">
                <a16:creationId xmlns:a16="http://schemas.microsoft.com/office/drawing/2014/main" id="{70F09C05-01DF-4989-A4F6-A87C0FD8341D}"/>
              </a:ext>
            </a:extLst>
          </p:cNvPr>
          <p:cNvSpPr>
            <a:spLocks noGrp="1"/>
          </p:cNvSpPr>
          <p:nvPr>
            <p:ph idx="1"/>
          </p:nvPr>
        </p:nvSpPr>
        <p:spPr/>
        <p:txBody>
          <a:bodyPr/>
          <a:lstStyle/>
          <a:p>
            <a:r>
              <a:rPr lang="nl-NL" dirty="0"/>
              <a:t>Voorbeeld </a:t>
            </a:r>
            <a:r>
              <a:rPr lang="nl-NL" dirty="0" err="1"/>
              <a:t>Good</a:t>
            </a:r>
            <a:r>
              <a:rPr lang="nl-NL" dirty="0"/>
              <a:t> </a:t>
            </a:r>
            <a:r>
              <a:rPr lang="nl-NL" dirty="0" err="1"/>
              <a:t>Practice</a:t>
            </a:r>
            <a:r>
              <a:rPr lang="nl-NL" dirty="0"/>
              <a:t>  </a:t>
            </a:r>
          </a:p>
          <a:p>
            <a:r>
              <a:rPr lang="nl-NL" dirty="0"/>
              <a:t>Waarom PICTURE360?</a:t>
            </a:r>
          </a:p>
          <a:p>
            <a:r>
              <a:rPr lang="nl-NL" dirty="0"/>
              <a:t>Website</a:t>
            </a:r>
          </a:p>
          <a:p>
            <a:r>
              <a:rPr lang="nl-NL" dirty="0"/>
              <a:t>Waaier </a:t>
            </a:r>
          </a:p>
          <a:p>
            <a:r>
              <a:rPr lang="nl-NL" dirty="0"/>
              <a:t>Vragen? </a:t>
            </a:r>
          </a:p>
        </p:txBody>
      </p:sp>
    </p:spTree>
    <p:extLst>
      <p:ext uri="{BB962C8B-B14F-4D97-AF65-F5344CB8AC3E}">
        <p14:creationId xmlns:p14="http://schemas.microsoft.com/office/powerpoint/2010/main" val="1029522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81CCA6-7132-4237-AED8-7DECB9890BF1}"/>
              </a:ext>
            </a:extLst>
          </p:cNvPr>
          <p:cNvSpPr>
            <a:spLocks noGrp="1"/>
          </p:cNvSpPr>
          <p:nvPr>
            <p:ph type="title"/>
          </p:nvPr>
        </p:nvSpPr>
        <p:spPr/>
        <p:txBody>
          <a:bodyPr/>
          <a:lstStyle/>
          <a:p>
            <a:r>
              <a:rPr lang="nl-NL" dirty="0"/>
              <a:t>PICTURE360 – The Movie </a:t>
            </a:r>
            <a:endParaRPr lang="nl-BE" dirty="0"/>
          </a:p>
        </p:txBody>
      </p:sp>
      <p:sp>
        <p:nvSpPr>
          <p:cNvPr id="3" name="Tijdelijke aanduiding voor inhoud 2">
            <a:extLst>
              <a:ext uri="{FF2B5EF4-FFF2-40B4-BE49-F238E27FC236}">
                <a16:creationId xmlns:a16="http://schemas.microsoft.com/office/drawing/2014/main" id="{57E3AE0F-1CC0-45F6-8754-5B670AAD617A}"/>
              </a:ext>
            </a:extLst>
          </p:cNvPr>
          <p:cNvSpPr>
            <a:spLocks noGrp="1"/>
          </p:cNvSpPr>
          <p:nvPr>
            <p:ph idx="1"/>
          </p:nvPr>
        </p:nvSpPr>
        <p:spPr>
          <a:xfrm>
            <a:off x="4560169" y="803186"/>
            <a:ext cx="6840152" cy="5248622"/>
          </a:xfrm>
        </p:spPr>
        <p:txBody>
          <a:bodyPr/>
          <a:lstStyle/>
          <a:p>
            <a:pPr marL="0" indent="0">
              <a:buNone/>
            </a:pPr>
            <a:r>
              <a:rPr lang="nl-BE" dirty="0">
                <a:hlinkClick r:id="rId2"/>
              </a:rPr>
              <a:t>Good practice </a:t>
            </a:r>
          </a:p>
          <a:p>
            <a:pPr marL="0" indent="0">
              <a:buNone/>
            </a:pPr>
            <a:endParaRPr lang="nl-BE" dirty="0">
              <a:hlinkClick r:id="rId2"/>
            </a:endParaRPr>
          </a:p>
          <a:p>
            <a:pPr marL="0" indent="0">
              <a:buNone/>
            </a:pPr>
            <a:endParaRPr lang="nl-BE" dirty="0">
              <a:hlinkClick r:id="rId2"/>
            </a:endParaRPr>
          </a:p>
          <a:p>
            <a:pPr marL="0" indent="0">
              <a:buNone/>
            </a:pPr>
            <a:r>
              <a:rPr lang="nl-BE" dirty="0">
                <a:hlinkClick r:id="rId2"/>
              </a:rPr>
              <a:t>https://youtu.be/rDtuVhd7wgg</a:t>
            </a:r>
            <a:r>
              <a:rPr lang="nl-BE" dirty="0"/>
              <a:t> </a:t>
            </a:r>
          </a:p>
        </p:txBody>
      </p:sp>
      <p:pic>
        <p:nvPicPr>
          <p:cNvPr id="4" name="Afbeelding 3">
            <a:extLst>
              <a:ext uri="{FF2B5EF4-FFF2-40B4-BE49-F238E27FC236}">
                <a16:creationId xmlns:a16="http://schemas.microsoft.com/office/drawing/2014/main" id="{411F1010-7CFA-4262-953B-DE43E8AD1244}"/>
              </a:ext>
            </a:extLst>
          </p:cNvPr>
          <p:cNvPicPr>
            <a:picLocks noChangeAspect="1"/>
          </p:cNvPicPr>
          <p:nvPr/>
        </p:nvPicPr>
        <p:blipFill>
          <a:blip r:embed="rId3"/>
          <a:stretch>
            <a:fillRect/>
          </a:stretch>
        </p:blipFill>
        <p:spPr>
          <a:xfrm>
            <a:off x="8417294" y="1041658"/>
            <a:ext cx="2886075" cy="5010150"/>
          </a:xfrm>
          <a:prstGeom prst="rect">
            <a:avLst/>
          </a:prstGeom>
        </p:spPr>
      </p:pic>
    </p:spTree>
    <p:extLst>
      <p:ext uri="{BB962C8B-B14F-4D97-AF65-F5344CB8AC3E}">
        <p14:creationId xmlns:p14="http://schemas.microsoft.com/office/powerpoint/2010/main" val="40699518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9EBF4B-F3E5-4212-B8B0-91E3B7E1EDE5}"/>
              </a:ext>
            </a:extLst>
          </p:cNvPr>
          <p:cNvSpPr>
            <a:spLocks noGrp="1"/>
          </p:cNvSpPr>
          <p:nvPr>
            <p:ph type="title"/>
          </p:nvPr>
        </p:nvSpPr>
        <p:spPr/>
        <p:txBody>
          <a:bodyPr/>
          <a:lstStyle/>
          <a:p>
            <a:r>
              <a:rPr lang="nl-NL"/>
              <a:t>Waarom PICTURE360?</a:t>
            </a:r>
            <a:endParaRPr lang="nl-BE"/>
          </a:p>
        </p:txBody>
      </p:sp>
      <p:sp>
        <p:nvSpPr>
          <p:cNvPr id="3" name="Tijdelijke aanduiding voor inhoud 2">
            <a:extLst>
              <a:ext uri="{FF2B5EF4-FFF2-40B4-BE49-F238E27FC236}">
                <a16:creationId xmlns:a16="http://schemas.microsoft.com/office/drawing/2014/main" id="{7E924F33-8945-4434-B650-01DBA38B0D22}"/>
              </a:ext>
            </a:extLst>
          </p:cNvPr>
          <p:cNvSpPr>
            <a:spLocks noGrp="1"/>
          </p:cNvSpPr>
          <p:nvPr>
            <p:ph idx="1"/>
          </p:nvPr>
        </p:nvSpPr>
        <p:spPr/>
        <p:txBody>
          <a:bodyPr vert="horz" lIns="91440" tIns="45720" rIns="91440" bIns="45720" rtlCol="0" anchor="t">
            <a:normAutofit/>
          </a:bodyPr>
          <a:lstStyle/>
          <a:p>
            <a:r>
              <a:rPr lang="nl-BE" dirty="0">
                <a:cs typeface="Calibri"/>
              </a:rPr>
              <a:t>Activering van OKAN-jongeren naar onderwijs en arbeidsmarkt</a:t>
            </a:r>
          </a:p>
          <a:p>
            <a:r>
              <a:rPr lang="nl-BE" dirty="0">
                <a:cs typeface="Calibri"/>
              </a:rPr>
              <a:t>Activering tijdens OKAN-traject en niet erna</a:t>
            </a:r>
          </a:p>
          <a:p>
            <a:r>
              <a:rPr lang="nl-BE" dirty="0">
                <a:cs typeface="Calibri"/>
              </a:rPr>
              <a:t>Kennismaking met opleidingsmogelijkheden NBMV</a:t>
            </a:r>
          </a:p>
          <a:p>
            <a:r>
              <a:rPr lang="nl-BE" dirty="0">
                <a:cs typeface="Calibri"/>
              </a:rPr>
              <a:t>Kennismaking met tewerkstellingsmogelijkheden NBMV</a:t>
            </a:r>
          </a:p>
          <a:p>
            <a:r>
              <a:rPr lang="nl-BE" dirty="0">
                <a:cs typeface="Calibri"/>
              </a:rPr>
              <a:t>Ondersteuning in taalgebruik vrije tijd, onderwijs en maatschappij zowel gesproken als geschreven</a:t>
            </a:r>
          </a:p>
          <a:p>
            <a:r>
              <a:rPr lang="nl-BE" dirty="0">
                <a:cs typeface="Calibri"/>
              </a:rPr>
              <a:t>Ondersteuning in het administratief kluwen voor het doelpubliek NBMV (huisvesting, asielprocedure,…)</a:t>
            </a:r>
          </a:p>
          <a:p>
            <a:endParaRPr lang="nl-BE" dirty="0">
              <a:cs typeface="Calibri"/>
            </a:endParaRPr>
          </a:p>
          <a:p>
            <a:pPr marL="0" indent="0">
              <a:buNone/>
            </a:pPr>
            <a:endParaRPr lang="nl-BE" dirty="0">
              <a:cs typeface="Calibri"/>
            </a:endParaRPr>
          </a:p>
        </p:txBody>
      </p:sp>
    </p:spTree>
    <p:extLst>
      <p:ext uri="{BB962C8B-B14F-4D97-AF65-F5344CB8AC3E}">
        <p14:creationId xmlns:p14="http://schemas.microsoft.com/office/powerpoint/2010/main" val="4210125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1D0587-4684-AAF7-CCFB-C20A8B22374C}"/>
              </a:ext>
            </a:extLst>
          </p:cNvPr>
          <p:cNvSpPr>
            <a:spLocks noGrp="1"/>
          </p:cNvSpPr>
          <p:nvPr>
            <p:ph type="title"/>
          </p:nvPr>
        </p:nvSpPr>
        <p:spPr/>
        <p:txBody>
          <a:bodyPr/>
          <a:lstStyle/>
          <a:p>
            <a:r>
              <a:rPr lang="nl-BE" dirty="0"/>
              <a:t>Basishouding coach </a:t>
            </a:r>
          </a:p>
        </p:txBody>
      </p:sp>
      <p:sp>
        <p:nvSpPr>
          <p:cNvPr id="3" name="Tijdelijke aanduiding voor inhoud 2">
            <a:extLst>
              <a:ext uri="{FF2B5EF4-FFF2-40B4-BE49-F238E27FC236}">
                <a16:creationId xmlns:a16="http://schemas.microsoft.com/office/drawing/2014/main" id="{4E56DBC2-4569-848F-F0EF-91B46869FB07}"/>
              </a:ext>
            </a:extLst>
          </p:cNvPr>
          <p:cNvSpPr>
            <a:spLocks noGrp="1"/>
          </p:cNvSpPr>
          <p:nvPr>
            <p:ph idx="1"/>
          </p:nvPr>
        </p:nvSpPr>
        <p:spPr/>
        <p:txBody>
          <a:bodyPr/>
          <a:lstStyle/>
          <a:p>
            <a:r>
              <a:rPr lang="nl-BE" dirty="0"/>
              <a:t>Authentieke houding </a:t>
            </a:r>
          </a:p>
          <a:p>
            <a:r>
              <a:rPr lang="nl-BE" dirty="0"/>
              <a:t>Oprechte interesse tonen </a:t>
            </a:r>
          </a:p>
          <a:p>
            <a:r>
              <a:rPr lang="nl-BE" dirty="0"/>
              <a:t>Focus op kleine successen </a:t>
            </a:r>
          </a:p>
          <a:p>
            <a:r>
              <a:rPr lang="nl-BE" dirty="0"/>
              <a:t>Waarderend benaderen </a:t>
            </a:r>
          </a:p>
          <a:p>
            <a:r>
              <a:rPr lang="nl-BE" dirty="0"/>
              <a:t>Geduld</a:t>
            </a:r>
          </a:p>
          <a:p>
            <a:r>
              <a:rPr lang="nl-BE" dirty="0"/>
              <a:t>Bereikbaarheid </a:t>
            </a:r>
          </a:p>
        </p:txBody>
      </p:sp>
    </p:spTree>
    <p:extLst>
      <p:ext uri="{BB962C8B-B14F-4D97-AF65-F5344CB8AC3E}">
        <p14:creationId xmlns:p14="http://schemas.microsoft.com/office/powerpoint/2010/main" val="716583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3D3D0B-104C-47C5-96FA-06B5848C4019}"/>
              </a:ext>
            </a:extLst>
          </p:cNvPr>
          <p:cNvSpPr>
            <a:spLocks noGrp="1"/>
          </p:cNvSpPr>
          <p:nvPr>
            <p:ph type="title"/>
          </p:nvPr>
        </p:nvSpPr>
        <p:spPr/>
        <p:txBody>
          <a:bodyPr/>
          <a:lstStyle/>
          <a:p>
            <a:r>
              <a:rPr lang="nl-NL"/>
              <a:t>Website PICTURE360</a:t>
            </a:r>
            <a:endParaRPr lang="nl-BE"/>
          </a:p>
        </p:txBody>
      </p:sp>
      <p:sp>
        <p:nvSpPr>
          <p:cNvPr id="3" name="Tijdelijke aanduiding voor inhoud 2">
            <a:extLst>
              <a:ext uri="{FF2B5EF4-FFF2-40B4-BE49-F238E27FC236}">
                <a16:creationId xmlns:a16="http://schemas.microsoft.com/office/drawing/2014/main" id="{A2CCFE6A-54E5-42A7-8C09-E79836084FEF}"/>
              </a:ext>
            </a:extLst>
          </p:cNvPr>
          <p:cNvSpPr>
            <a:spLocks noGrp="1"/>
          </p:cNvSpPr>
          <p:nvPr>
            <p:ph idx="1"/>
          </p:nvPr>
        </p:nvSpPr>
        <p:spPr>
          <a:xfrm>
            <a:off x="4700955" y="803186"/>
            <a:ext cx="6699366" cy="5248622"/>
          </a:xfrm>
        </p:spPr>
        <p:txBody>
          <a:bodyPr/>
          <a:lstStyle/>
          <a:p>
            <a:pPr marL="0" indent="0">
              <a:buNone/>
            </a:pPr>
            <a:r>
              <a:rPr lang="nl-NL" dirty="0">
                <a:hlinkClick r:id="rId2"/>
              </a:rPr>
              <a:t>www.picture360.eu</a:t>
            </a:r>
            <a:r>
              <a:rPr lang="nl-NL" dirty="0"/>
              <a:t> </a:t>
            </a:r>
          </a:p>
          <a:p>
            <a:pPr marL="0" indent="0">
              <a:buNone/>
            </a:pPr>
            <a:endParaRPr lang="nl-NL" dirty="0"/>
          </a:p>
          <a:p>
            <a:pPr>
              <a:buFontTx/>
              <a:buChar char="-"/>
            </a:pPr>
            <a:r>
              <a:rPr lang="nl-NL" dirty="0"/>
              <a:t>Website ontdekken: </a:t>
            </a:r>
          </a:p>
          <a:p>
            <a:pPr lvl="1">
              <a:buFontTx/>
              <a:buChar char="-"/>
            </a:pPr>
            <a:r>
              <a:rPr lang="nl-NL" dirty="0"/>
              <a:t>E-</a:t>
            </a:r>
            <a:r>
              <a:rPr lang="nl-NL" dirty="0" err="1"/>
              <a:t>learning</a:t>
            </a:r>
            <a:r>
              <a:rPr lang="nl-NL" dirty="0"/>
              <a:t> </a:t>
            </a:r>
          </a:p>
          <a:p>
            <a:pPr lvl="1">
              <a:buFontTx/>
              <a:buChar char="-"/>
            </a:pPr>
            <a:r>
              <a:rPr lang="nl-NL" dirty="0"/>
              <a:t>Waaier – modules </a:t>
            </a:r>
          </a:p>
          <a:p>
            <a:pPr lvl="1">
              <a:buFontTx/>
              <a:buChar char="-"/>
            </a:pPr>
            <a:r>
              <a:rPr lang="nl-NL" dirty="0"/>
              <a:t>Kleur modules</a:t>
            </a:r>
          </a:p>
          <a:p>
            <a:pPr lvl="2">
              <a:buFontTx/>
              <a:buChar char="-"/>
            </a:pPr>
            <a:r>
              <a:rPr lang="nl-NL" dirty="0" err="1"/>
              <a:t>Arbeidsmartkcompetenties</a:t>
            </a:r>
            <a:r>
              <a:rPr lang="nl-NL" dirty="0"/>
              <a:t> = rood</a:t>
            </a:r>
          </a:p>
          <a:p>
            <a:pPr lvl="2">
              <a:buFontTx/>
              <a:buChar char="-"/>
            </a:pPr>
            <a:r>
              <a:rPr lang="nl-NL" dirty="0"/>
              <a:t>Communicatie = groen </a:t>
            </a:r>
          </a:p>
          <a:p>
            <a:pPr lvl="2">
              <a:buFontTx/>
              <a:buChar char="-"/>
            </a:pPr>
            <a:r>
              <a:rPr lang="nl-NL" dirty="0"/>
              <a:t>Duurzaam samenleven = geel</a:t>
            </a:r>
          </a:p>
          <a:p>
            <a:pPr lvl="2">
              <a:buFontTx/>
              <a:buChar char="-"/>
            </a:pPr>
            <a:r>
              <a:rPr lang="nl-NL" dirty="0"/>
              <a:t>Filosoferen = blauw</a:t>
            </a:r>
          </a:p>
          <a:p>
            <a:pPr lvl="1">
              <a:buFontTx/>
              <a:buChar char="-"/>
            </a:pPr>
            <a:r>
              <a:rPr lang="nl-NL" dirty="0"/>
              <a:t>Vormingen </a:t>
            </a:r>
          </a:p>
        </p:txBody>
      </p:sp>
    </p:spTree>
    <p:extLst>
      <p:ext uri="{BB962C8B-B14F-4D97-AF65-F5344CB8AC3E}">
        <p14:creationId xmlns:p14="http://schemas.microsoft.com/office/powerpoint/2010/main" val="1725757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44102D-C3B2-4609-B661-03D403C97D5A}"/>
              </a:ext>
            </a:extLst>
          </p:cNvPr>
          <p:cNvSpPr>
            <a:spLocks noGrp="1"/>
          </p:cNvSpPr>
          <p:nvPr>
            <p:ph type="title"/>
          </p:nvPr>
        </p:nvSpPr>
        <p:spPr/>
        <p:txBody>
          <a:bodyPr/>
          <a:lstStyle/>
          <a:p>
            <a:r>
              <a:rPr lang="nl-NL" dirty="0"/>
              <a:t>DE website</a:t>
            </a:r>
            <a:endParaRPr lang="nl-BE" dirty="0"/>
          </a:p>
        </p:txBody>
      </p:sp>
      <p:sp>
        <p:nvSpPr>
          <p:cNvPr id="3" name="Tijdelijke aanduiding voor inhoud 2">
            <a:extLst>
              <a:ext uri="{FF2B5EF4-FFF2-40B4-BE49-F238E27FC236}">
                <a16:creationId xmlns:a16="http://schemas.microsoft.com/office/drawing/2014/main" id="{B8B6D6F1-5117-4C02-84B6-246D9522C52E}"/>
              </a:ext>
            </a:extLst>
          </p:cNvPr>
          <p:cNvSpPr>
            <a:spLocks noGrp="1"/>
          </p:cNvSpPr>
          <p:nvPr>
            <p:ph idx="1"/>
          </p:nvPr>
        </p:nvSpPr>
        <p:spPr/>
        <p:txBody>
          <a:bodyPr/>
          <a:lstStyle/>
          <a:p>
            <a:r>
              <a:rPr lang="nl-NL" dirty="0"/>
              <a:t>Inspiratietool</a:t>
            </a:r>
          </a:p>
          <a:p>
            <a:pPr marL="0" indent="0">
              <a:buNone/>
            </a:pPr>
            <a:endParaRPr lang="nl-NL" dirty="0"/>
          </a:p>
          <a:p>
            <a:r>
              <a:rPr lang="nl-NL" dirty="0"/>
              <a:t>I</a:t>
            </a:r>
            <a:r>
              <a:rPr lang="nl-BE" dirty="0"/>
              <a:t>edere kaart heeft dezelfde opbouw</a:t>
            </a:r>
          </a:p>
          <a:p>
            <a:pPr lvl="1"/>
            <a:r>
              <a:rPr lang="nl-NL" dirty="0"/>
              <a:t>H</a:t>
            </a:r>
            <a:r>
              <a:rPr lang="nl-BE" dirty="0"/>
              <a:t>oe stel ik me op als coach?</a:t>
            </a:r>
          </a:p>
          <a:p>
            <a:pPr lvl="1"/>
            <a:r>
              <a:rPr lang="nl-NL" dirty="0"/>
              <a:t>V</a:t>
            </a:r>
            <a:r>
              <a:rPr lang="nl-BE" dirty="0"/>
              <a:t>ormingstips</a:t>
            </a:r>
          </a:p>
          <a:p>
            <a:pPr lvl="1"/>
            <a:r>
              <a:rPr lang="nl-NL" dirty="0"/>
              <a:t>T</a:t>
            </a:r>
            <a:r>
              <a:rPr lang="nl-BE" dirty="0"/>
              <a:t>aaltips </a:t>
            </a:r>
          </a:p>
          <a:p>
            <a:pPr lvl="1"/>
            <a:endParaRPr lang="nl-NL" dirty="0"/>
          </a:p>
          <a:p>
            <a:r>
              <a:rPr lang="nl-NL" dirty="0"/>
              <a:t>I</a:t>
            </a:r>
            <a:r>
              <a:rPr lang="nl-BE" dirty="0"/>
              <a:t>eder onderwerp verbonden aan een kleur (=module) en een coachingshouding (= logo onderaan elke kaart)</a:t>
            </a:r>
          </a:p>
          <a:p>
            <a:endParaRPr lang="nl-BE" dirty="0"/>
          </a:p>
          <a:p>
            <a:r>
              <a:rPr lang="nl-BE" b="1" dirty="0"/>
              <a:t>Fysieke waaierpocket </a:t>
            </a:r>
            <a:r>
              <a:rPr lang="nl-BE" b="1" dirty="0">
                <a:sym typeface="Wingdings" pitchFamily="2" charset="2"/>
              </a:rPr>
              <a:t> Indien iemand deze wil ontvangen: mailen naar karima.lakdim@profo.be</a:t>
            </a:r>
            <a:endParaRPr lang="nl-BE" b="1" dirty="0"/>
          </a:p>
          <a:p>
            <a:pPr marL="0" indent="0">
              <a:buNone/>
            </a:pPr>
            <a:endParaRPr lang="nl-NL" dirty="0"/>
          </a:p>
        </p:txBody>
      </p:sp>
    </p:spTree>
    <p:extLst>
      <p:ext uri="{BB962C8B-B14F-4D97-AF65-F5344CB8AC3E}">
        <p14:creationId xmlns:p14="http://schemas.microsoft.com/office/powerpoint/2010/main" val="3585473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10517A-FB70-4850-A689-C435ADE6D732}"/>
              </a:ext>
            </a:extLst>
          </p:cNvPr>
          <p:cNvSpPr>
            <a:spLocks noGrp="1"/>
          </p:cNvSpPr>
          <p:nvPr>
            <p:ph type="title"/>
          </p:nvPr>
        </p:nvSpPr>
        <p:spPr/>
        <p:txBody>
          <a:bodyPr/>
          <a:lstStyle/>
          <a:p>
            <a:r>
              <a:rPr lang="nl-NL"/>
              <a:t>DE waaier oefenen</a:t>
            </a:r>
            <a:endParaRPr lang="nl-BE"/>
          </a:p>
        </p:txBody>
      </p:sp>
      <p:sp>
        <p:nvSpPr>
          <p:cNvPr id="3" name="Tijdelijke aanduiding voor inhoud 2">
            <a:extLst>
              <a:ext uri="{FF2B5EF4-FFF2-40B4-BE49-F238E27FC236}">
                <a16:creationId xmlns:a16="http://schemas.microsoft.com/office/drawing/2014/main" id="{9E5F3C77-B7B6-4D13-A1F8-4544B286A1FF}"/>
              </a:ext>
            </a:extLst>
          </p:cNvPr>
          <p:cNvSpPr>
            <a:spLocks noGrp="1"/>
          </p:cNvSpPr>
          <p:nvPr>
            <p:ph idx="1"/>
          </p:nvPr>
        </p:nvSpPr>
        <p:spPr/>
        <p:txBody>
          <a:bodyPr/>
          <a:lstStyle/>
          <a:p>
            <a:r>
              <a:rPr lang="nl-BE" dirty="0"/>
              <a:t>Casus: </a:t>
            </a:r>
          </a:p>
          <a:p>
            <a:pPr lvl="1"/>
            <a:r>
              <a:rPr lang="nl-BE" dirty="0"/>
              <a:t>OKAN - jongere: Na lang zoeken komt Muhamed bij jou aankloppen, omdat hij een studentenjob heeft gevonden. Hij zou een dag later op gesprek kunnen en vraagt je om hulp om deze voor te bereiden. Daarnaast heeft hij ook nog geen CV. </a:t>
            </a:r>
          </a:p>
          <a:p>
            <a:pPr lvl="1"/>
            <a:r>
              <a:rPr lang="nl-BE" dirty="0"/>
              <a:t>Begeleider: Vertrouwenspersoon van de jongere. Geen ervaring met het coachen naar de werkvloer. Je grijpt naar de website. </a:t>
            </a:r>
          </a:p>
          <a:p>
            <a:pPr lvl="2"/>
            <a:r>
              <a:rPr lang="nl-BE" dirty="0"/>
              <a:t>Welke acties ga je ondernemen? </a:t>
            </a:r>
          </a:p>
          <a:p>
            <a:pPr lvl="2"/>
            <a:r>
              <a:rPr lang="nl-BE" dirty="0"/>
              <a:t>Met welke module(s) ga je aan de slag? </a:t>
            </a:r>
          </a:p>
          <a:p>
            <a:pPr lvl="4"/>
            <a:r>
              <a:rPr lang="nl-BE" dirty="0"/>
              <a:t>‘5 voorbereiding</a:t>
            </a:r>
          </a:p>
        </p:txBody>
      </p:sp>
    </p:spTree>
    <p:extLst>
      <p:ext uri="{BB962C8B-B14F-4D97-AF65-F5344CB8AC3E}">
        <p14:creationId xmlns:p14="http://schemas.microsoft.com/office/powerpoint/2010/main" val="30101012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F4D963-0D86-4CB1-AAB4-88C1C9D0B4F9}"/>
              </a:ext>
            </a:extLst>
          </p:cNvPr>
          <p:cNvSpPr>
            <a:spLocks noGrp="1"/>
          </p:cNvSpPr>
          <p:nvPr>
            <p:ph type="title"/>
          </p:nvPr>
        </p:nvSpPr>
        <p:spPr/>
        <p:txBody>
          <a:bodyPr/>
          <a:lstStyle/>
          <a:p>
            <a:r>
              <a:rPr lang="nl-NL"/>
              <a:t>Einde  </a:t>
            </a:r>
            <a:endParaRPr lang="nl-BE"/>
          </a:p>
        </p:txBody>
      </p:sp>
      <p:sp>
        <p:nvSpPr>
          <p:cNvPr id="3" name="Tijdelijke aanduiding voor inhoud 2">
            <a:extLst>
              <a:ext uri="{FF2B5EF4-FFF2-40B4-BE49-F238E27FC236}">
                <a16:creationId xmlns:a16="http://schemas.microsoft.com/office/drawing/2014/main" id="{78A794DD-278F-404D-9CFB-D57079A3E04B}"/>
              </a:ext>
            </a:extLst>
          </p:cNvPr>
          <p:cNvSpPr>
            <a:spLocks noGrp="1"/>
          </p:cNvSpPr>
          <p:nvPr>
            <p:ph idx="1"/>
          </p:nvPr>
        </p:nvSpPr>
        <p:spPr/>
        <p:txBody>
          <a:bodyPr>
            <a:normAutofit/>
          </a:bodyPr>
          <a:lstStyle/>
          <a:p>
            <a:pPr marL="0" indent="0">
              <a:buNone/>
            </a:pPr>
            <a:r>
              <a:rPr lang="nl-NL" sz="2800" dirty="0"/>
              <a:t>Vragen? </a:t>
            </a:r>
            <a:endParaRPr lang="nl-BE" sz="2800" dirty="0"/>
          </a:p>
        </p:txBody>
      </p:sp>
    </p:spTree>
    <p:extLst>
      <p:ext uri="{BB962C8B-B14F-4D97-AF65-F5344CB8AC3E}">
        <p14:creationId xmlns:p14="http://schemas.microsoft.com/office/powerpoint/2010/main" val="3133871176"/>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8F972B64D890B4A91664188751834F2" ma:contentTypeVersion="13" ma:contentTypeDescription="Een nieuw document maken." ma:contentTypeScope="" ma:versionID="7640007e362a94ae6235fa5356cc0902">
  <xsd:schema xmlns:xsd="http://www.w3.org/2001/XMLSchema" xmlns:xs="http://www.w3.org/2001/XMLSchema" xmlns:p="http://schemas.microsoft.com/office/2006/metadata/properties" xmlns:ns2="0a8309fa-da25-4a54-aa66-b6567d5138a8" xmlns:ns3="910295e9-9cbc-4235-a8e0-d2f7683fdb01" targetNamespace="http://schemas.microsoft.com/office/2006/metadata/properties" ma:root="true" ma:fieldsID="0a3070533e5c4ef0ce87e6fdb4019ed0" ns2:_="" ns3:_="">
    <xsd:import namespace="0a8309fa-da25-4a54-aa66-b6567d5138a8"/>
    <xsd:import namespace="910295e9-9cbc-4235-a8e0-d2f7683fdb0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8309fa-da25-4a54-aa66-b6567d5138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10295e9-9cbc-4235-a8e0-d2f7683fdb01" elementFormDefault="qualified">
    <xsd:import namespace="http://schemas.microsoft.com/office/2006/documentManagement/types"/>
    <xsd:import namespace="http://schemas.microsoft.com/office/infopath/2007/PartnerControls"/>
    <xsd:element name="SharedWithUsers" ma:index="18"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EA8BC8F-5139-43D9-94D6-643485E89FEC}">
  <ds:schemaRefs>
    <ds:schemaRef ds:uri="0a8309fa-da25-4a54-aa66-b6567d5138a8"/>
    <ds:schemaRef ds:uri="910295e9-9cbc-4235-a8e0-d2f7683fdb0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97B7DAC-187A-4F9F-A391-A1107F5B682C}">
  <ds:schemaRefs>
    <ds:schemaRef ds:uri="ea45496d-f8b5-4dd4-90ab-a3d22cd1d5a4"/>
    <ds:schemaRef ds:uri="fd73683d-5f06-43b4-8246-ba5f93c0504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C6BBC93-2B04-4A63-A620-60EC944F8A8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{0E29FD2E-C95D-8A42-B038-3EF1B70E1B26}tf16401369</Template>
  <TotalTime>67</TotalTime>
  <Words>999</Words>
  <Application>Microsoft Macintosh PowerPoint</Application>
  <PresentationFormat>Breedbeeld</PresentationFormat>
  <Paragraphs>112</Paragraphs>
  <Slides>9</Slides>
  <Notes>4</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9</vt:i4>
      </vt:variant>
    </vt:vector>
  </HeadingPairs>
  <TitlesOfParts>
    <vt:vector size="14" baseType="lpstr">
      <vt:lpstr>Calibri</vt:lpstr>
      <vt:lpstr>Calibri Light</vt:lpstr>
      <vt:lpstr>Rockwell</vt:lpstr>
      <vt:lpstr>Wingdings</vt:lpstr>
      <vt:lpstr>Atlas</vt:lpstr>
      <vt:lpstr>PICTURE 360</vt:lpstr>
      <vt:lpstr>Programma </vt:lpstr>
      <vt:lpstr>PICTURE360 – The Movie </vt:lpstr>
      <vt:lpstr>Waarom PICTURE360?</vt:lpstr>
      <vt:lpstr>Basishouding coach </vt:lpstr>
      <vt:lpstr>Website PICTURE360</vt:lpstr>
      <vt:lpstr>DE website</vt:lpstr>
      <vt:lpstr>DE waaier oefenen</vt:lpstr>
      <vt:lpstr>Einde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PICTURE 360</dc:title>
  <dc:creator>Tino Crabbe</dc:creator>
  <cp:lastModifiedBy>Karima Lakdim</cp:lastModifiedBy>
  <cp:revision>3</cp:revision>
  <dcterms:created xsi:type="dcterms:W3CDTF">2022-03-09T13:08:18Z</dcterms:created>
  <dcterms:modified xsi:type="dcterms:W3CDTF">2022-05-04T09:35:39Z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0x010100E8F972B64D890B4A91664188751834F2</vt:lpwstr>
  </property>
</Properties>
</file>